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8" r:id="rId6"/>
    <p:sldId id="269" r:id="rId7"/>
    <p:sldId id="260" r:id="rId8"/>
    <p:sldId id="261" r:id="rId9"/>
    <p:sldId id="262" r:id="rId10"/>
    <p:sldId id="264" r:id="rId11"/>
    <p:sldId id="265" r:id="rId12"/>
    <p:sldId id="270" r:id="rId13"/>
    <p:sldId id="266" r:id="rId14"/>
    <p:sldId id="267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714" y="7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1988800" y="3048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12192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95072" y="6391657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828800" y="2819400"/>
            <a:ext cx="85344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798DD-7AA8-614C-A2AC-9356B1E5C9A8}" type="datetimeFigureOut">
              <a:rPr lang="ru-RU" smtClean="0"/>
              <a:pPr/>
              <a:t>10.05.2022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207264" y="2420112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203200" y="152400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5689600" y="2115312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5815584" y="2209800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5791200" y="2199451"/>
            <a:ext cx="6096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833A9CD6-DF11-BC4E-AC79-8F16807E134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914400" y="381000"/>
            <a:ext cx="103632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798DD-7AA8-614C-A2AC-9356B1E5C9A8}" type="datetimeFigureOut">
              <a:rPr lang="ru-RU" smtClean="0"/>
              <a:pPr/>
              <a:t>10.05.2022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A9CD6-DF11-BC4E-AC79-8F16807E134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9347200" y="0"/>
            <a:ext cx="28448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2192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95072" y="6391657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203200" y="155448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6403340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9119616" y="2925763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9245600" y="3020251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221216" y="3009902"/>
            <a:ext cx="609600" cy="441325"/>
          </a:xfrm>
        </p:spPr>
        <p:txBody>
          <a:bodyPr/>
          <a:lstStyle/>
          <a:p>
            <a:fld id="{833A9CD6-DF11-BC4E-AC79-8F16807E134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06400" y="304800"/>
            <a:ext cx="87376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798DD-7AA8-614C-A2AC-9356B1E5C9A8}" type="datetimeFigureOut">
              <a:rPr lang="ru-RU" smtClean="0"/>
              <a:pPr/>
              <a:t>10.05.2022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855200" y="304802"/>
            <a:ext cx="1930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798DD-7AA8-614C-A2AC-9356B1E5C9A8}" type="datetimeFigureOut">
              <a:rPr lang="ru-RU" smtClean="0"/>
              <a:pPr/>
              <a:t>10.05.2022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5815584" y="1026373"/>
            <a:ext cx="609600" cy="441325"/>
          </a:xfrm>
        </p:spPr>
        <p:txBody>
          <a:bodyPr/>
          <a:lstStyle/>
          <a:p>
            <a:fld id="{833A9CD6-DF11-BC4E-AC79-8F16807E134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02336" y="1527048"/>
            <a:ext cx="1133856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11988800" y="1905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203200" y="2286000"/>
            <a:ext cx="11777472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207264" y="142352"/>
            <a:ext cx="11777472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824568" y="2743200"/>
            <a:ext cx="8640232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95072" y="6391657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203200" y="152400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798DD-7AA8-614C-A2AC-9356B1E5C9A8}" type="datetimeFigureOut">
              <a:rPr lang="ru-RU" smtClean="0"/>
              <a:pPr/>
              <a:t>10.05.2022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203200" y="2438400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5689600" y="2115312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5815584" y="2209800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5791200" y="2199451"/>
            <a:ext cx="6096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833A9CD6-DF11-BC4E-AC79-8F16807E134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533400"/>
            <a:ext cx="103632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2336" y="228600"/>
            <a:ext cx="113792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7721600" y="6409944"/>
            <a:ext cx="4059936" cy="365760"/>
          </a:xfrm>
        </p:spPr>
        <p:txBody>
          <a:bodyPr/>
          <a:lstStyle/>
          <a:p>
            <a:fld id="{C36798DD-7AA8-614C-A2AC-9356B1E5C9A8}" type="datetimeFigureOut">
              <a:rPr lang="ru-RU" smtClean="0"/>
              <a:pPr/>
              <a:t>10.05.2022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A9CD6-DF11-BC4E-AC79-8F16807E134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6084107" y="1575653"/>
            <a:ext cx="11895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402336" y="1371600"/>
            <a:ext cx="53848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6400800" y="1371600"/>
            <a:ext cx="53848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6096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12192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03200" y="1371600"/>
            <a:ext cx="11777472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94564" y="6391656"/>
            <a:ext cx="11777472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02336" y="1524000"/>
            <a:ext cx="5386917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6388441" y="1524000"/>
            <a:ext cx="5389033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798DD-7AA8-614C-A2AC-9356B1E5C9A8}" type="datetimeFigureOut">
              <a:rPr lang="ru-RU" smtClean="0"/>
              <a:pPr/>
              <a:t>10.05.2022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06400" y="6409944"/>
            <a:ext cx="47752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203200" y="1280160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203200" y="155448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402336" y="2471383"/>
            <a:ext cx="5388864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6400800" y="2471383"/>
            <a:ext cx="53848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5689600" y="956036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5815584" y="1050524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5791200" y="1042417"/>
            <a:ext cx="609600" cy="441325"/>
          </a:xfrm>
        </p:spPr>
        <p:txBody>
          <a:bodyPr/>
          <a:lstStyle>
            <a:lvl1pPr algn="ctr">
              <a:defRPr/>
            </a:lvl1pPr>
          </a:lstStyle>
          <a:p>
            <a:fld id="{833A9CD6-DF11-BC4E-AC79-8F16807E134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798DD-7AA8-614C-A2AC-9356B1E5C9A8}" type="datetimeFigureOut">
              <a:rPr lang="ru-RU" smtClean="0"/>
              <a:pPr/>
              <a:t>10.05.2022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5791200" y="1036021"/>
            <a:ext cx="609600" cy="441325"/>
          </a:xfrm>
        </p:spPr>
        <p:txBody>
          <a:bodyPr/>
          <a:lstStyle/>
          <a:p>
            <a:fld id="{833A9CD6-DF11-BC4E-AC79-8F16807E134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12192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95072" y="6391657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203200" y="158496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798DD-7AA8-614C-A2AC-9356B1E5C9A8}" type="datetimeFigureOut">
              <a:rPr lang="ru-RU" smtClean="0"/>
              <a:pPr/>
              <a:t>10.05.2022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5689600" y="6324600"/>
            <a:ext cx="8128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33A9CD6-DF11-BC4E-AC79-8F16807E134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203200" y="152400"/>
            <a:ext cx="11777472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12192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203200" y="609600"/>
            <a:ext cx="36576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8000" y="914400"/>
            <a:ext cx="31496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08000" y="1981201"/>
            <a:ext cx="31496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203200" y="152400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203200" y="533400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4165600" y="685800"/>
            <a:ext cx="75184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727200" y="228600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853184" y="323088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828800" y="312739"/>
            <a:ext cx="6096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833A9CD6-DF11-BC4E-AC79-8F16807E134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99136" y="6388386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798DD-7AA8-614C-A2AC-9356B1E5C9A8}" type="datetimeFigureOut">
              <a:rPr lang="ru-RU" smtClean="0"/>
              <a:pPr/>
              <a:t>10.05.2022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02336" y="6410848"/>
            <a:ext cx="4511040" cy="365760"/>
          </a:xfrm>
        </p:spPr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203200" y="533400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203200" y="152400"/>
            <a:ext cx="11777472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203200" y="609600"/>
            <a:ext cx="36576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203200" y="155448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727200" y="228600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853184" y="323088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828800" y="312739"/>
            <a:ext cx="609600" cy="441325"/>
          </a:xfrm>
        </p:spPr>
        <p:txBody>
          <a:bodyPr/>
          <a:lstStyle/>
          <a:p>
            <a:fld id="{833A9CD6-DF11-BC4E-AC79-8F16807E134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00500" y="5029200"/>
            <a:ext cx="78232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00500" y="609600"/>
            <a:ext cx="78232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08000" y="990600"/>
            <a:ext cx="32512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99136" y="6388386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7717536" y="6404984"/>
            <a:ext cx="4059936" cy="365760"/>
          </a:xfrm>
        </p:spPr>
        <p:txBody>
          <a:bodyPr/>
          <a:lstStyle/>
          <a:p>
            <a:fld id="{C36798DD-7AA8-614C-A2AC-9356B1E5C9A8}" type="datetimeFigureOut">
              <a:rPr lang="ru-RU" smtClean="0"/>
              <a:pPr/>
              <a:t>10.05.2022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02336" y="6410848"/>
            <a:ext cx="4779264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1"/>
            <a:ext cx="12192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99136" y="6388386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7721600" y="6404984"/>
            <a:ext cx="4059936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C36798DD-7AA8-614C-A2AC-9356B1E5C9A8}" type="datetimeFigureOut">
              <a:rPr lang="ru-RU" smtClean="0"/>
              <a:pPr/>
              <a:t>10.05.2022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06400" y="6410848"/>
            <a:ext cx="4775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203200" y="155448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203200" y="1276743"/>
            <a:ext cx="1177747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5689600" y="956036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5815584" y="1050524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5791200" y="1040175"/>
            <a:ext cx="6096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833A9CD6-DF11-BC4E-AC79-8F16807E134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02336" y="228600"/>
            <a:ext cx="113792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02336" y="1524000"/>
            <a:ext cx="113792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270DFAA2-FBDF-8AD3-BDD0-0127D15948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23902" y="2488385"/>
            <a:ext cx="10084593" cy="4369615"/>
          </a:xfrm>
        </p:spPr>
        <p:txBody>
          <a:bodyPr anchor="t">
            <a:normAutofit/>
          </a:bodyPr>
          <a:lstStyle/>
          <a:p>
            <a:pPr lvl="2"/>
            <a:r>
              <a:rPr lang="ru-RU" sz="24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32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преступление, главной целью которого является нарушение общественной безопасности, которое выражается в посягательстве на</a:t>
            </a:r>
            <a:r>
              <a:rPr lang="ru-RU" sz="320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2" algn="just"/>
            <a:r>
              <a:rPr lang="ru-RU" sz="320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 algn="just"/>
            <a:r>
              <a:rPr lang="ru-RU" sz="240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жизнь </a:t>
            </a:r>
            <a:r>
              <a:rPr lang="ru-RU" sz="24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 здоровье граждан, объекты критической инфраструктуры, природную среду, информационную среду, органы государственного управления, государственных и общественных деятелей</a:t>
            </a:r>
            <a:r>
              <a:rPr lang="ru-RU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4">
            <a:extLst>
              <a:ext uri="{FF2B5EF4-FFF2-40B4-BE49-F238E27FC236}">
                <a16:creationId xmlns="" xmlns:a16="http://schemas.microsoft.com/office/drawing/2014/main" id="{0D208604-6229-B445-57D2-87C435D335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52596" y="1000108"/>
            <a:ext cx="8203407" cy="1003550"/>
          </a:xfrm>
        </p:spPr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Терроризм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879440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37C6DFD-442E-655B-B41D-7C22458E4F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>
                <a:latin typeface="Times New Roman" panose="02020603050405020304" pitchFamily="18" charset="0"/>
                <a:ea typeface="Abadi Extra Light" pitchFamily="2" charset="0"/>
                <a:cs typeface="Times New Roman" panose="02020603050405020304" pitchFamily="18" charset="0"/>
              </a:rPr>
              <a:t>Поведение при штурме ОМОНом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0B51821D-581B-EE8D-AC91-A0021805CD01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809588" y="1714488"/>
            <a:ext cx="10515600" cy="4704974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ru-RU" b="0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Немалое 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количество жертв бывает при штурме захваченного здания, потому что заложники впадают в истерику и панику, бегут к 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спецслужбам. Если 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Вы поняли, что штурм начался, 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необходимо: </a:t>
            </a:r>
          </a:p>
          <a:p>
            <a:pPr marL="514350" indent="-514350" fontAlgn="base">
              <a:buFont typeface="+mj-lt"/>
              <a:buAutoNum type="arabicPeriod"/>
            </a:pP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ак 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можно дальше отойти от дверных проемов, окон и от самих захватчиков, так как снайперы будут стрелять именно в них.</a:t>
            </a:r>
          </a:p>
          <a:p>
            <a:pPr marL="514350" indent="-514350" fontAlgn="base">
              <a:buFont typeface="+mj-lt"/>
              <a:buAutoNum type="arabicPeriod"/>
            </a:pPr>
            <a:r>
              <a:rPr lang="ru-RU" b="0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Постарайтесь 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укрыться за колонной, столом, или лягте на пол лицом вниз, при этом голову нужно закрыть руками.</a:t>
            </a:r>
          </a:p>
          <a:p>
            <a:pPr marL="514350" indent="-514350" fontAlgn="base">
              <a:buFont typeface="+mj-lt"/>
              <a:buAutoNum type="arabicPeriod"/>
            </a:pPr>
            <a:r>
              <a:rPr lang="ru-RU" b="0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Ни 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в коем случае нельзя бежать, в момент штурма лучше всего укрыться. </a:t>
            </a:r>
          </a:p>
          <a:p>
            <a:pPr marL="0" indent="0" fontAlgn="base">
              <a:buNone/>
            </a:pPr>
            <a:r>
              <a:rPr lang="ru-RU" b="0" i="0" dirty="0">
                <a:solidFill>
                  <a:srgbClr val="000000"/>
                </a:solidFill>
                <a:effectLst/>
                <a:latin typeface="inherit"/>
              </a:rPr>
              <a:t> </a:t>
            </a:r>
            <a:endParaRPr lang="ru-RU" b="0" i="0" dirty="0">
              <a:solidFill>
                <a:srgbClr val="000000"/>
              </a:solidFill>
              <a:effectLst/>
              <a:latin typeface="Merriweather" panose="02000000000000000000" pitchFamily="2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314975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0AB3D4FC-499F-52EC-359C-EC7CC8C20DB7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070073" y="809626"/>
            <a:ext cx="10515600" cy="5405456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endParaRPr lang="ru-RU" b="0" i="0" dirty="0"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indent="0" fontAlgn="base">
              <a:buNone/>
            </a:pPr>
            <a:r>
              <a:rPr lang="ru-RU" b="0" i="0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. Нельзя 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брать в руки оружие, бежать навстречу спецназу. При штурме они могут принять вас за террориста.</a:t>
            </a:r>
          </a:p>
          <a:p>
            <a:pPr marL="0" indent="0" fontAlgn="base">
              <a:buNone/>
            </a:pP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эвакуации забудьте о личных вещах и быстрее покиньте здание или транспорт.</a:t>
            </a:r>
          </a:p>
          <a:p>
            <a:pPr marL="0" indent="0" fontAlgn="base">
              <a:buNone/>
            </a:pPr>
            <a:r>
              <a:rPr lang="ru-RU" b="0" i="0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. После 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штурма до установления личности спецслужбы могут вас допрашивать. С понимание отнеситесь к этому моменту, так как очень часто именно в это время преступники могут скрыться или смешаться с заложниками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430991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48" y="-1"/>
            <a:ext cx="12183151" cy="6894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43105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796A493-8AD3-149B-0454-CAA2C8ECCE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Поведение при обнаружении </a:t>
            </a:r>
            <a:r>
              <a:rPr lang="ru-RU" dirty="0" smtClean="0"/>
              <a:t>СВУ 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AB1B6DE9-A400-EF93-3480-B09F919F4215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b="0" i="0" dirty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Обращай внимание на оставленные сумки, портфели, пакеты, свертки или другие бесхозные предметы. В них могут находиться взрывные устройства.</a:t>
            </a:r>
          </a:p>
          <a:p>
            <a:r>
              <a:rPr lang="ru-RU" b="0" i="0" dirty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Обнаружив забытую или бесхозную вещь, спроси у людей, находящихся рядом, не принадлежит ли она им. Попробуй с помощью взрослых установить, кому она принадлежит или кто ее мог оставить. Если хозяин не установлен, немедленно сообщи об этом. </a:t>
            </a:r>
          </a:p>
          <a:p>
            <a:r>
              <a:rPr lang="ru-RU" b="0" i="0" dirty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Если подозрительный предмет найден в учреждении, то о находке обязательно должен быть оповещен руководитель учреждения (директор, завуч).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70452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DCFB5C22-1CCA-EBA9-1FE1-789258AAFE81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838200" y="142853"/>
            <a:ext cx="9913144" cy="6715148"/>
          </a:xfrm>
        </p:spPr>
        <p:txBody>
          <a:bodyPr anchor="t">
            <a:normAutofit/>
          </a:bodyPr>
          <a:lstStyle/>
          <a:p>
            <a:pPr marL="1371600" lvl="3" indent="0" rtl="1">
              <a:buNone/>
            </a:pPr>
            <a:r>
              <a:rPr lang="ru-RU" sz="3000" b="0" i="0" dirty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Ни в коем случае не пытайся самостоятельно исследовать находку. Взрыватель может вызвать срабатывание взрывного устройства при любом внешнем воздействии: </a:t>
            </a:r>
            <a:r>
              <a:rPr lang="ru-RU" sz="3000" b="1" i="0" dirty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нажатии, ударе, прокалывании, трении, нагреве, снятии нагрузки, даже просвечивании ярким светом</a:t>
            </a:r>
            <a:r>
              <a:rPr lang="ru-RU" sz="3000" b="0" i="0" dirty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b="0" i="0" dirty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Если ты видел, кто оставил подозрительный предмет, запомни, как выглядит этот человек, куда он пошел. Попроси охранника школы принять меры к его задержанию.</a:t>
            </a:r>
          </a:p>
          <a:p>
            <a:r>
              <a:rPr lang="ru-RU" b="0" i="0" dirty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При проведении эвакуации из здания напомни учителю или другому ответственному сотруднику администрации о том, что необходимо отключить электричество, электроприборы, перекрыть водопровод и систему отопления. Двери и окна нужно оставить открытыми – это уменьшит силу взрывной волны.</a:t>
            </a:r>
          </a:p>
          <a:p>
            <a:endParaRPr lang="ru-RU" b="0" i="0" dirty="0">
              <a:solidFill>
                <a:srgbClr val="000000"/>
              </a:solidFill>
              <a:effectLst/>
              <a:latin typeface="inherit"/>
            </a:endParaRPr>
          </a:p>
          <a:p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76320" y="159913"/>
            <a:ext cx="3021462" cy="2882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89877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CE2C276-E079-9C12-9EB3-9270567BC5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07156"/>
            <a:ext cx="10515600" cy="1381126"/>
          </a:xfrm>
        </p:spPr>
        <p:txBody>
          <a:bodyPr anchor="ctr">
            <a:normAutofit/>
          </a:bodyPr>
          <a:lstStyle/>
          <a:p>
            <a:pPr algn="ctr"/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терроризма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="" xmlns:a16="http://schemas.microsoft.com/office/drawing/2014/main" id="{32308916-31F5-1AC2-3210-301C4D07FFA8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1000108"/>
            <a:ext cx="12192000" cy="58578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517744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>
            <a:extLst>
              <a:ext uri="{FF2B5EF4-FFF2-40B4-BE49-F238E27FC236}">
                <a16:creationId xmlns="" xmlns:a16="http://schemas.microsoft.com/office/drawing/2014/main" id="{2B29FFFB-CC87-4410-0734-52EEE68D95BC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36" y="36313"/>
            <a:ext cx="11258822" cy="66788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112343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5AB864D-CECB-1436-410A-11C45C29F0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История появления терроризма</a:t>
            </a:r>
            <a:r>
              <a:rPr lang="ru-RU"/>
              <a:t/>
            </a:r>
            <a:br>
              <a:rPr lang="ru-RU"/>
            </a:br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685D88B1-0A8B-B2CE-EF86-F56172654382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838200" y="1690688"/>
            <a:ext cx="10515600" cy="4524394"/>
          </a:xfrm>
        </p:spPr>
        <p:txBody>
          <a:bodyPr/>
          <a:lstStyle/>
          <a:p>
            <a:pPr>
              <a:buNone/>
            </a:pPr>
            <a:r>
              <a:rPr lang="ru-RU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Исторически </a:t>
            </a:r>
            <a:r>
              <a:rPr lang="ru-RU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терроризм зародился не менее двух с половиной тысячи лет назад и все это время государства, различные организации, сообщества, группировки использовали террористические методы в достижении своих различных целей. Начало положил в 83 году до нашей эры древнеримский </a:t>
            </a:r>
            <a:r>
              <a:rPr lang="ru-RU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Луций</a:t>
            </a:r>
            <a:r>
              <a:rPr lang="ru-RU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Корнелий</a:t>
            </a:r>
            <a:r>
              <a:rPr lang="ru-RU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Силла</a:t>
            </a:r>
            <a:r>
              <a:rPr lang="ru-RU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38956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66712" y="428604"/>
            <a:ext cx="10515600" cy="5605483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dirty="0" smtClean="0"/>
              <a:t>	</a:t>
            </a:r>
            <a:r>
              <a:rPr lang="ru-RU" sz="3200" dirty="0" smtClean="0"/>
              <a:t>На протяжении нескольких тысячелетий человеческой цивилизации террористические методы использовались различными государствами, религиозными группами, политическими организациями, криминальными сообществами.</a:t>
            </a:r>
          </a:p>
          <a:p>
            <a:endParaRPr lang="ru-RU" dirty="0" smtClean="0"/>
          </a:p>
          <a:p>
            <a:pPr>
              <a:buNone/>
            </a:pPr>
            <a:r>
              <a:rPr lang="ru-RU" dirty="0" smtClean="0"/>
              <a:t>	Одно из первых упоминаний о государственном терроре встречается в истории Рима. Диктатор </a:t>
            </a:r>
            <a:r>
              <a:rPr lang="ru-RU" dirty="0" err="1" smtClean="0"/>
              <a:t>Луций</a:t>
            </a:r>
            <a:r>
              <a:rPr lang="ru-RU" dirty="0" smtClean="0"/>
              <a:t> </a:t>
            </a:r>
            <a:r>
              <a:rPr lang="ru-RU" dirty="0" err="1" smtClean="0"/>
              <a:t>Корнелий</a:t>
            </a:r>
            <a:r>
              <a:rPr lang="ru-RU" dirty="0" smtClean="0"/>
              <a:t> Сулла для расправы со своими политическими соперниками и пополнения казны применил проскрипции — списки лиц, объявленных вне закона на территории Римской империи. Гражданин, убивший указанного в проскрипции человека, получал половину имущества убитого. Система проскрипций была популярна у люмпенизированных слоев населения, представителей криминала и политических аферистов.</a:t>
            </a:r>
          </a:p>
          <a:p>
            <a:endParaRPr lang="ru-RU" dirty="0"/>
          </a:p>
        </p:txBody>
      </p:sp>
      <p:sp>
        <p:nvSpPr>
          <p:cNvPr id="1026" name="AutoShape 2" descr="Иллюстрация Lucius Cornelius Sulla. (Луций Корнелий Сулла) в стил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Иллюстрация Lucius Cornelius Sulla. (Луций Корнелий Сулла) в стил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0" name="Picture 6" descr="Луций КОРНЕЛИЙ СУЛЛА - все походы, завоевания - битвы, даты, войны - Кратк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82224" y="980728"/>
            <a:ext cx="1400175" cy="1905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Периодизация терроризма Нового и Новейшего времени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/>
              <a:t>Политологи выделяют четыре глобальные волны терроризма Нового и Новейшего времени: </a:t>
            </a:r>
          </a:p>
          <a:p>
            <a:pPr marL="514350" indent="-514350">
              <a:buAutoNum type="arabicPeriod"/>
            </a:pPr>
            <a:r>
              <a:rPr lang="ru-RU" dirty="0" smtClean="0"/>
              <a:t>связанная с распространением в 1880-х годах в России, Европе, а затем и Северной Америке революционных идеологий (иногда объединяемых под названием анархизма, хотя ни российские народники, ни ирландские фении анархистами в строгом смысле слова не были); </a:t>
            </a:r>
          </a:p>
          <a:p>
            <a:pPr marL="514350" indent="-514350">
              <a:buAutoNum type="arabicPeriod"/>
            </a:pPr>
            <a:r>
              <a:rPr lang="ru-RU" dirty="0" smtClean="0"/>
              <a:t>связанная с антиколониальным, национально-освободительным движением XX века; </a:t>
            </a:r>
          </a:p>
          <a:p>
            <a:pPr marL="514350" indent="-514350">
              <a:buAutoNum type="arabicPeriod"/>
            </a:pPr>
            <a:r>
              <a:rPr lang="ru-RU" dirty="0" smtClean="0"/>
              <a:t>имеющая отношение к деятельности «новых левых» в 1970-е годы; </a:t>
            </a:r>
          </a:p>
          <a:p>
            <a:pPr marL="514350" indent="-514350">
              <a:buAutoNum type="arabicPeriod"/>
            </a:pPr>
            <a:r>
              <a:rPr lang="ru-RU" dirty="0" smtClean="0"/>
              <a:t>волна, связанная с глобализацией, начавшаяся в конце 1970-х и продолжающаяся до сих пор (в том числе и современный религиозный терроризм).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AA7ECA5-C8EE-9884-3E52-FE80FC626B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8434" y="377031"/>
            <a:ext cx="10515600" cy="623077"/>
          </a:xfrm>
        </p:spPr>
        <p:txBody>
          <a:bodyPr/>
          <a:lstStyle/>
          <a:p>
            <a:pPr algn="ctr"/>
            <a:r>
              <a:rPr lang="ru-RU" dirty="0"/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Крупные теракты в РФ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305E2C1C-BDD4-F74C-A197-89A160DFF0DA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921026" y="1696655"/>
            <a:ext cx="10515601" cy="3745019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Сентября 2004</a:t>
            </a:r>
            <a:r>
              <a:rPr lang="ru-RU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захват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Бесланской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школы  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№1. В заложников взяли 1200 учеников. </a:t>
            </a:r>
          </a:p>
          <a:p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9 мая 2002</a:t>
            </a:r>
            <a:r>
              <a:rPr lang="ru-RU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взрыв в Дагестане во время парада. </a:t>
            </a:r>
          </a:p>
          <a:p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6 февраля 2004</a:t>
            </a:r>
            <a:r>
              <a:rPr lang="ru-RU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Взрыв на 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Замоскворецкой 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линии, Московского метрополитена.</a:t>
            </a:r>
          </a:p>
          <a:p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21 августа 2006 года— взрыв на </a:t>
            </a:r>
            <a:r>
              <a:rPr lang="ru-RU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Черкизовском</a:t>
            </a:r>
            <a:r>
              <a:rPr lang="ru-RU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рынке в Москве.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24 января 2011</a:t>
            </a:r>
            <a:r>
              <a:rPr lang="ru-RU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 взрыв в </a:t>
            </a:r>
            <a:r>
              <a:rPr lang="ru-RU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аэропорту </a:t>
            </a:r>
            <a:r>
              <a:rPr lang="ru-RU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Домодедово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26372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Правила поведения при захвате заложников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8215346"/>
          </a:xfrm>
          <a:prstGeom prst="rect">
            <a:avLst/>
          </a:prstGeom>
          <a:noFill/>
        </p:spPr>
      </p:pic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DB766871-6582-29DC-664D-3472F619FA41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095604" y="1857364"/>
            <a:ext cx="5857916" cy="5889656"/>
          </a:xfrm>
          <a:solidFill>
            <a:schemeClr val="bg1"/>
          </a:solidFill>
          <a:ln w="57150">
            <a:solidFill>
              <a:schemeClr val="tx1"/>
            </a:solidFill>
          </a:ln>
        </p:spPr>
        <p:txBody>
          <a:bodyPr>
            <a:normAutofit fontScale="92500"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Возьмите </a:t>
            </a:r>
            <a:r>
              <a:rPr lang="ru-RU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себя в руки, успокойтесь, не паникуйте. </a:t>
            </a:r>
            <a:endParaRPr lang="ru-RU" i="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Разговаривайте </a:t>
            </a:r>
            <a:r>
              <a:rPr lang="ru-RU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спокойным голосом, не смотри террористам в глаза. </a:t>
            </a:r>
            <a:endParaRPr lang="ru-RU" i="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Подготовьтесь </a:t>
            </a:r>
            <a:r>
              <a:rPr lang="ru-RU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физически и морально к возможному суровому испытанию</a:t>
            </a:r>
            <a:r>
              <a:rPr lang="ru-RU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ru-RU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выказывайте ненависть и пренебрежение к похитителям. </a:t>
            </a:r>
            <a:endParaRPr lang="ru-RU" i="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самого начала (особенно в первые часы) выполняйте все указания террористов. </a:t>
            </a:r>
            <a:endParaRPr lang="ru-RU" i="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привлекайте внимание террористов своим поведением, не оказывайте активного сопротивления.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50568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9A2FD25-21BB-4CF5-F681-F71FB791BA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Психологическое состояние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F7BD2781-7C31-040A-6838-FC7EF9644D02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Реакция находящихся в заложниках различна, но в основном отмечается:</a:t>
            </a:r>
            <a:endParaRPr lang="ru-RU" dirty="0"/>
          </a:p>
          <a:p>
            <a:r>
              <a:rPr lang="ru-RU" dirty="0"/>
              <a:t>Истерика</a:t>
            </a:r>
          </a:p>
          <a:p>
            <a:r>
              <a:rPr lang="ru-RU" dirty="0"/>
              <a:t>Нервный дрожь</a:t>
            </a:r>
          </a:p>
          <a:p>
            <a:r>
              <a:rPr lang="ru-RU" dirty="0"/>
              <a:t>Агрессия </a:t>
            </a:r>
          </a:p>
          <a:p>
            <a:r>
              <a:rPr lang="ru-RU" dirty="0"/>
              <a:t>Ступор</a:t>
            </a:r>
          </a:p>
          <a:p>
            <a:r>
              <a:rPr lang="ru-RU" dirty="0"/>
              <a:t>Двигательное возбуждение 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7170" name="Picture 2" descr="МОУ &quot;Теченская СОШ&quot; - Я оказался в заложниках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24562" y="2428868"/>
            <a:ext cx="4667240" cy="349592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5332156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32</TotalTime>
  <Words>600</Words>
  <Application>Microsoft Office PowerPoint</Application>
  <PresentationFormat>Широкоэкранный</PresentationFormat>
  <Paragraphs>52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2" baseType="lpstr">
      <vt:lpstr>Abadi Extra Light</vt:lpstr>
      <vt:lpstr>Georgia</vt:lpstr>
      <vt:lpstr>inherit</vt:lpstr>
      <vt:lpstr>Merriweather</vt:lpstr>
      <vt:lpstr>Times New Roman</vt:lpstr>
      <vt:lpstr>Wingdings</vt:lpstr>
      <vt:lpstr>Wingdings 2</vt:lpstr>
      <vt:lpstr>Официальная</vt:lpstr>
      <vt:lpstr>Терроризм</vt:lpstr>
      <vt:lpstr>Направления терроризма</vt:lpstr>
      <vt:lpstr>Презентация PowerPoint</vt:lpstr>
      <vt:lpstr>История появления терроризма </vt:lpstr>
      <vt:lpstr>Презентация PowerPoint</vt:lpstr>
      <vt:lpstr>Периодизация терроризма Нового и Новейшего времени </vt:lpstr>
      <vt:lpstr> Крупные теракты в РФ</vt:lpstr>
      <vt:lpstr>Презентация PowerPoint</vt:lpstr>
      <vt:lpstr>Психологическое состояние </vt:lpstr>
      <vt:lpstr>Поведение при штурме ОМОНом</vt:lpstr>
      <vt:lpstr>Презентация PowerPoint</vt:lpstr>
      <vt:lpstr>Презентация PowerPoint</vt:lpstr>
      <vt:lpstr>Поведение при обнаружении СВУ 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Терроризм понятие </dc:title>
  <dc:creator>79638562799</dc:creator>
  <cp:lastModifiedBy>Пользователь</cp:lastModifiedBy>
  <cp:revision>24</cp:revision>
  <dcterms:created xsi:type="dcterms:W3CDTF">2022-04-29T11:56:59Z</dcterms:created>
  <dcterms:modified xsi:type="dcterms:W3CDTF">2022-05-10T01:50:11Z</dcterms:modified>
</cp:coreProperties>
</file>