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67" r:id="rId4"/>
    <p:sldId id="268" r:id="rId5"/>
    <p:sldId id="270" r:id="rId6"/>
    <p:sldId id="269" r:id="rId7"/>
    <p:sldId id="271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65" r:id="rId18"/>
  </p:sldIdLst>
  <p:sldSz cx="9753600" cy="5486400"/>
  <p:notesSz cx="6858000" cy="9144000"/>
  <p:embeddedFontLst>
    <p:embeddedFont>
      <p:font typeface="Franklin Gothic Demi" pitchFamily="34" charset="0"/>
      <p:regular r:id="rId20"/>
      <p:italic r:id="rId21"/>
    </p:embeddedFont>
    <p:embeddedFont>
      <p:font typeface="Manrope" charset="0"/>
      <p:regular r:id="rId22"/>
      <p:bold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Franklin Gothic Book" pitchFamily="34" charset="0"/>
      <p:regular r:id="rId28"/>
      <p:italic r:id="rId29"/>
    </p:embeddedFont>
    <p:embeddedFont>
      <p:font typeface="Calibri Light" pitchFamily="34" charset="0"/>
      <p:regular r:id="rId30"/>
      <p:italic r:id="rId3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728">
          <p15:clr>
            <a:srgbClr val="A4A3A4"/>
          </p15:clr>
        </p15:guide>
        <p15:guide id="2" pos="30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203" autoAdjust="0"/>
    <p:restoredTop sz="94366" autoAdjust="0"/>
  </p:normalViewPr>
  <p:slideViewPr>
    <p:cSldViewPr snapToGrid="0" snapToObjects="1">
      <p:cViewPr varScale="1">
        <p:scale>
          <a:sx n="83" d="100"/>
          <a:sy n="83" d="100"/>
        </p:scale>
        <p:origin x="-1056" y="-84"/>
      </p:cViewPr>
      <p:guideLst>
        <p:guide orient="horz" pos="1728"/>
        <p:guide pos="30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33372722710683422"/>
          <c:y val="3.5201179655280433E-2"/>
          <c:w val="0.64238082907572103"/>
          <c:h val="0.76262461204999188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проголосовавших 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Другое</c:v>
                </c:pt>
                <c:pt idx="1">
                  <c:v>Функции за деньги (рубли)</c:v>
                </c:pt>
                <c:pt idx="2">
                  <c:v>Больше способов заробтка</c:v>
                </c:pt>
                <c:pt idx="3">
                  <c:v>Новую одежду и мебель</c:v>
                </c:pt>
                <c:pt idx="4">
                  <c:v>Новые игровые механики</c:v>
                </c:pt>
                <c:pt idx="5">
                  <c:v>Новые магазины</c:v>
                </c:pt>
                <c:pt idx="6">
                  <c:v>Новые локации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5</c:v>
                </c:pt>
                <c:pt idx="1">
                  <c:v>3</c:v>
                </c:pt>
                <c:pt idx="2">
                  <c:v>12</c:v>
                </c:pt>
                <c:pt idx="3">
                  <c:v>12</c:v>
                </c:pt>
                <c:pt idx="4">
                  <c:v>7</c:v>
                </c:pt>
                <c:pt idx="5">
                  <c:v>10</c:v>
                </c:pt>
                <c:pt idx="6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97A-4CF5-A1FC-5AD55FED1101}"/>
            </c:ext>
          </c:extLst>
        </c:ser>
        <c:dLbls>
          <c:showVal val="1"/>
        </c:dLbls>
        <c:gapWidth val="182"/>
        <c:axId val="73089408"/>
        <c:axId val="73090944"/>
      </c:barChart>
      <c:catAx>
        <c:axId val="73089408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bg2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nrope" panose="020B0604020202020204" charset="0"/>
                <a:ea typeface="+mn-ea"/>
                <a:cs typeface="+mn-cs"/>
              </a:defRPr>
            </a:pPr>
            <a:endParaRPr lang="ru-RU"/>
          </a:p>
        </c:txPr>
        <c:crossAx val="73090944"/>
        <c:crosses val="autoZero"/>
        <c:auto val="1"/>
        <c:lblAlgn val="ctr"/>
        <c:lblOffset val="100"/>
      </c:catAx>
      <c:valAx>
        <c:axId val="7309094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2700">
            <a:solidFill>
              <a:schemeClr val="bg2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3089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0424F-CF0E-40FE-B6F1-862514E3BC7D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25273-5487-4850-90A7-AC358D2010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5288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25273-5487-4850-90A7-AC358D201073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7104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25273-5487-4850-90A7-AC358D201073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4411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25273-5487-4850-90A7-AC358D201073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4282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25273-5487-4850-90A7-AC358D20107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8471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25273-5487-4850-90A7-AC358D201073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4222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25273-5487-4850-90A7-AC358D201073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9687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25273-5487-4850-90A7-AC358D20107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3036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25273-5487-4850-90A7-AC358D201073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9681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25273-5487-4850-90A7-AC358D201073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0894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453" y="936861"/>
            <a:ext cx="6487795" cy="1992983"/>
          </a:xfrm>
        </p:spPr>
        <p:txBody>
          <a:bodyPr anchor="b"/>
          <a:lstStyle>
            <a:lvl1pPr algn="ctr">
              <a:defRPr sz="50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4088" y="3006701"/>
            <a:ext cx="5724525" cy="1382101"/>
          </a:xfrm>
        </p:spPr>
        <p:txBody>
          <a:bodyPr/>
          <a:lstStyle>
            <a:lvl1pPr marL="0" indent="0" algn="ctr">
              <a:buNone/>
              <a:defRPr sz="2003"/>
            </a:lvl1pPr>
            <a:lvl2pPr marL="381625" indent="0" algn="ctr">
              <a:buNone/>
              <a:defRPr sz="1669"/>
            </a:lvl2pPr>
            <a:lvl3pPr marL="763250" indent="0" algn="ctr">
              <a:buNone/>
              <a:defRPr sz="1502"/>
            </a:lvl3pPr>
            <a:lvl4pPr marL="1144875" indent="0" algn="ctr">
              <a:buNone/>
              <a:defRPr sz="1336"/>
            </a:lvl4pPr>
            <a:lvl5pPr marL="1526499" indent="0" algn="ctr">
              <a:buNone/>
              <a:defRPr sz="1336"/>
            </a:lvl5pPr>
            <a:lvl6pPr marL="1908124" indent="0" algn="ctr">
              <a:buNone/>
              <a:defRPr sz="1336"/>
            </a:lvl6pPr>
            <a:lvl7pPr marL="2289749" indent="0" algn="ctr">
              <a:buNone/>
              <a:defRPr sz="1336"/>
            </a:lvl7pPr>
            <a:lvl8pPr marL="2671374" indent="0" algn="ctr">
              <a:buNone/>
              <a:defRPr sz="1336"/>
            </a:lvl8pPr>
            <a:lvl9pPr marL="3052999" indent="0" algn="ctr">
              <a:buNone/>
              <a:defRPr sz="133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pPr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070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pPr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2042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62151" y="304778"/>
            <a:ext cx="1645801" cy="48512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4749" y="304778"/>
            <a:ext cx="4841994" cy="48512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pPr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8948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pPr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8983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73" y="1427158"/>
            <a:ext cx="6583204" cy="2381243"/>
          </a:xfrm>
        </p:spPr>
        <p:txBody>
          <a:bodyPr anchor="b"/>
          <a:lstStyle>
            <a:lvl1pPr>
              <a:defRPr sz="50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73" y="3830928"/>
            <a:ext cx="6583204" cy="1252239"/>
          </a:xfrm>
        </p:spPr>
        <p:txBody>
          <a:bodyPr/>
          <a:lstStyle>
            <a:lvl1pPr marL="0" indent="0">
              <a:buNone/>
              <a:defRPr sz="2003">
                <a:solidFill>
                  <a:schemeClr val="tx1"/>
                </a:solidFill>
              </a:defRPr>
            </a:lvl1pPr>
            <a:lvl2pPr marL="381625" indent="0">
              <a:buNone/>
              <a:defRPr sz="1669">
                <a:solidFill>
                  <a:schemeClr val="tx1">
                    <a:tint val="75000"/>
                  </a:schemeClr>
                </a:solidFill>
              </a:defRPr>
            </a:lvl2pPr>
            <a:lvl3pPr marL="763250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3pPr>
            <a:lvl4pPr marL="1144875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4pPr>
            <a:lvl5pPr marL="1526499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5pPr>
            <a:lvl6pPr marL="1908124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6pPr>
            <a:lvl7pPr marL="2289749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7pPr>
            <a:lvl8pPr marL="2671374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8pPr>
            <a:lvl9pPr marL="3052999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pPr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6349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4748" y="1523890"/>
            <a:ext cx="3243898" cy="36321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4054" y="1523890"/>
            <a:ext cx="3243898" cy="36321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pPr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105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42" y="304779"/>
            <a:ext cx="6583204" cy="11064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743" y="1403304"/>
            <a:ext cx="3228989" cy="687738"/>
          </a:xfrm>
        </p:spPr>
        <p:txBody>
          <a:bodyPr anchor="b"/>
          <a:lstStyle>
            <a:lvl1pPr marL="0" indent="0">
              <a:buNone/>
              <a:defRPr sz="2003" b="1"/>
            </a:lvl1pPr>
            <a:lvl2pPr marL="381625" indent="0">
              <a:buNone/>
              <a:defRPr sz="1669" b="1"/>
            </a:lvl2pPr>
            <a:lvl3pPr marL="763250" indent="0">
              <a:buNone/>
              <a:defRPr sz="1502" b="1"/>
            </a:lvl3pPr>
            <a:lvl4pPr marL="1144875" indent="0">
              <a:buNone/>
              <a:defRPr sz="1336" b="1"/>
            </a:lvl4pPr>
            <a:lvl5pPr marL="1526499" indent="0">
              <a:buNone/>
              <a:defRPr sz="1336" b="1"/>
            </a:lvl5pPr>
            <a:lvl6pPr marL="1908124" indent="0">
              <a:buNone/>
              <a:defRPr sz="1336" b="1"/>
            </a:lvl6pPr>
            <a:lvl7pPr marL="2289749" indent="0">
              <a:buNone/>
              <a:defRPr sz="1336" b="1"/>
            </a:lvl7pPr>
            <a:lvl8pPr marL="2671374" indent="0">
              <a:buNone/>
              <a:defRPr sz="1336" b="1"/>
            </a:lvl8pPr>
            <a:lvl9pPr marL="3052999" indent="0">
              <a:buNone/>
              <a:defRPr sz="133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43" y="2091042"/>
            <a:ext cx="3228989" cy="3075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4055" y="1403304"/>
            <a:ext cx="3244892" cy="687738"/>
          </a:xfrm>
        </p:spPr>
        <p:txBody>
          <a:bodyPr anchor="b"/>
          <a:lstStyle>
            <a:lvl1pPr marL="0" indent="0">
              <a:buNone/>
              <a:defRPr sz="2003" b="1"/>
            </a:lvl1pPr>
            <a:lvl2pPr marL="381625" indent="0">
              <a:buNone/>
              <a:defRPr sz="1669" b="1"/>
            </a:lvl2pPr>
            <a:lvl3pPr marL="763250" indent="0">
              <a:buNone/>
              <a:defRPr sz="1502" b="1"/>
            </a:lvl3pPr>
            <a:lvl4pPr marL="1144875" indent="0">
              <a:buNone/>
              <a:defRPr sz="1336" b="1"/>
            </a:lvl4pPr>
            <a:lvl5pPr marL="1526499" indent="0">
              <a:buNone/>
              <a:defRPr sz="1336" b="1"/>
            </a:lvl5pPr>
            <a:lvl6pPr marL="1908124" indent="0">
              <a:buNone/>
              <a:defRPr sz="1336" b="1"/>
            </a:lvl6pPr>
            <a:lvl7pPr marL="2289749" indent="0">
              <a:buNone/>
              <a:defRPr sz="1336" b="1"/>
            </a:lvl7pPr>
            <a:lvl8pPr marL="2671374" indent="0">
              <a:buNone/>
              <a:defRPr sz="1336" b="1"/>
            </a:lvl8pPr>
            <a:lvl9pPr marL="3052999" indent="0">
              <a:buNone/>
              <a:defRPr sz="133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4055" y="2091042"/>
            <a:ext cx="3244892" cy="3075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pPr/>
              <a:t>12/27/2021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7408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pPr/>
              <a:t>12/27/2021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663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pPr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0091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42" y="381635"/>
            <a:ext cx="2461744" cy="1335723"/>
          </a:xfrm>
        </p:spPr>
        <p:txBody>
          <a:bodyPr anchor="b"/>
          <a:lstStyle>
            <a:lvl1pPr>
              <a:defRPr sz="267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4892" y="824227"/>
            <a:ext cx="3864054" cy="4068123"/>
          </a:xfrm>
        </p:spPr>
        <p:txBody>
          <a:bodyPr/>
          <a:lstStyle>
            <a:lvl1pPr>
              <a:defRPr sz="2671"/>
            </a:lvl1pPr>
            <a:lvl2pPr>
              <a:defRPr sz="2337"/>
            </a:lvl2pPr>
            <a:lvl3pPr>
              <a:defRPr sz="2003"/>
            </a:lvl3pPr>
            <a:lvl4pPr>
              <a:defRPr sz="1669"/>
            </a:lvl4pPr>
            <a:lvl5pPr>
              <a:defRPr sz="1669"/>
            </a:lvl5pPr>
            <a:lvl6pPr>
              <a:defRPr sz="1669"/>
            </a:lvl6pPr>
            <a:lvl7pPr>
              <a:defRPr sz="1669"/>
            </a:lvl7pPr>
            <a:lvl8pPr>
              <a:defRPr sz="1669"/>
            </a:lvl8pPr>
            <a:lvl9pPr>
              <a:defRPr sz="16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42" y="1717358"/>
            <a:ext cx="2461744" cy="3181617"/>
          </a:xfrm>
        </p:spPr>
        <p:txBody>
          <a:bodyPr/>
          <a:lstStyle>
            <a:lvl1pPr marL="0" indent="0">
              <a:buNone/>
              <a:defRPr sz="1336"/>
            </a:lvl1pPr>
            <a:lvl2pPr marL="381625" indent="0">
              <a:buNone/>
              <a:defRPr sz="1169"/>
            </a:lvl2pPr>
            <a:lvl3pPr marL="763250" indent="0">
              <a:buNone/>
              <a:defRPr sz="1002"/>
            </a:lvl3pPr>
            <a:lvl4pPr marL="1144875" indent="0">
              <a:buNone/>
              <a:defRPr sz="835"/>
            </a:lvl4pPr>
            <a:lvl5pPr marL="1526499" indent="0">
              <a:buNone/>
              <a:defRPr sz="835"/>
            </a:lvl5pPr>
            <a:lvl6pPr marL="1908124" indent="0">
              <a:buNone/>
              <a:defRPr sz="835"/>
            </a:lvl6pPr>
            <a:lvl7pPr marL="2289749" indent="0">
              <a:buNone/>
              <a:defRPr sz="835"/>
            </a:lvl7pPr>
            <a:lvl8pPr marL="2671374" indent="0">
              <a:buNone/>
              <a:defRPr sz="835"/>
            </a:lvl8pPr>
            <a:lvl9pPr marL="3052999" indent="0">
              <a:buNone/>
              <a:defRPr sz="8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pPr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3738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42" y="381635"/>
            <a:ext cx="2461744" cy="1335723"/>
          </a:xfrm>
        </p:spPr>
        <p:txBody>
          <a:bodyPr anchor="b"/>
          <a:lstStyle>
            <a:lvl1pPr>
              <a:defRPr sz="267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44892" y="824227"/>
            <a:ext cx="3864054" cy="4068123"/>
          </a:xfrm>
        </p:spPr>
        <p:txBody>
          <a:bodyPr anchor="t"/>
          <a:lstStyle>
            <a:lvl1pPr marL="0" indent="0">
              <a:buNone/>
              <a:defRPr sz="2671"/>
            </a:lvl1pPr>
            <a:lvl2pPr marL="381625" indent="0">
              <a:buNone/>
              <a:defRPr sz="2337"/>
            </a:lvl2pPr>
            <a:lvl3pPr marL="763250" indent="0">
              <a:buNone/>
              <a:defRPr sz="2003"/>
            </a:lvl3pPr>
            <a:lvl4pPr marL="1144875" indent="0">
              <a:buNone/>
              <a:defRPr sz="1669"/>
            </a:lvl4pPr>
            <a:lvl5pPr marL="1526499" indent="0">
              <a:buNone/>
              <a:defRPr sz="1669"/>
            </a:lvl5pPr>
            <a:lvl6pPr marL="1908124" indent="0">
              <a:buNone/>
              <a:defRPr sz="1669"/>
            </a:lvl6pPr>
            <a:lvl7pPr marL="2289749" indent="0">
              <a:buNone/>
              <a:defRPr sz="1669"/>
            </a:lvl7pPr>
            <a:lvl8pPr marL="2671374" indent="0">
              <a:buNone/>
              <a:defRPr sz="1669"/>
            </a:lvl8pPr>
            <a:lvl9pPr marL="3052999" indent="0">
              <a:buNone/>
              <a:defRPr sz="166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42" y="1717358"/>
            <a:ext cx="2461744" cy="3181617"/>
          </a:xfrm>
        </p:spPr>
        <p:txBody>
          <a:bodyPr/>
          <a:lstStyle>
            <a:lvl1pPr marL="0" indent="0">
              <a:buNone/>
              <a:defRPr sz="1336"/>
            </a:lvl1pPr>
            <a:lvl2pPr marL="381625" indent="0">
              <a:buNone/>
              <a:defRPr sz="1169"/>
            </a:lvl2pPr>
            <a:lvl3pPr marL="763250" indent="0">
              <a:buNone/>
              <a:defRPr sz="1002"/>
            </a:lvl3pPr>
            <a:lvl4pPr marL="1144875" indent="0">
              <a:buNone/>
              <a:defRPr sz="835"/>
            </a:lvl4pPr>
            <a:lvl5pPr marL="1526499" indent="0">
              <a:buNone/>
              <a:defRPr sz="835"/>
            </a:lvl5pPr>
            <a:lvl6pPr marL="1908124" indent="0">
              <a:buNone/>
              <a:defRPr sz="835"/>
            </a:lvl6pPr>
            <a:lvl7pPr marL="2289749" indent="0">
              <a:buNone/>
              <a:defRPr sz="835"/>
            </a:lvl7pPr>
            <a:lvl8pPr marL="2671374" indent="0">
              <a:buNone/>
              <a:defRPr sz="835"/>
            </a:lvl8pPr>
            <a:lvl9pPr marL="3052999" indent="0">
              <a:buNone/>
              <a:defRPr sz="8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pPr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8670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4748" y="304779"/>
            <a:ext cx="6583204" cy="1106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4748" y="1523890"/>
            <a:ext cx="6583204" cy="3632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4748" y="5305788"/>
            <a:ext cx="1717358" cy="30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950DF-CD20-6846-B942-C3FE0C0FE064}" type="datetimeFigureOut">
              <a:rPr lang="en-US" smtClean="0"/>
              <a:pPr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8332" y="5305788"/>
            <a:ext cx="2576036" cy="30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90594" y="5305788"/>
            <a:ext cx="1717358" cy="30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672CF-3E8F-2847-9E6D-9BC391C825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130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63250" rtl="0" eaLnBrk="1" latinLnBrk="0" hangingPunct="1">
        <a:lnSpc>
          <a:spcPct val="90000"/>
        </a:lnSpc>
        <a:spcBef>
          <a:spcPct val="0"/>
        </a:spcBef>
        <a:buNone/>
        <a:defRPr sz="367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812" indent="-190812" algn="l" defTabSz="763250" rtl="0" eaLnBrk="1" latinLnBrk="0" hangingPunct="1">
        <a:lnSpc>
          <a:spcPct val="90000"/>
        </a:lnSpc>
        <a:spcBef>
          <a:spcPts val="835"/>
        </a:spcBef>
        <a:buFont typeface="Arial" panose="020B0604020202020204" pitchFamily="34" charset="0"/>
        <a:buChar char="•"/>
        <a:defRPr sz="2337" kern="1200">
          <a:solidFill>
            <a:schemeClr val="tx1"/>
          </a:solidFill>
          <a:latin typeface="+mn-lt"/>
          <a:ea typeface="+mn-ea"/>
          <a:cs typeface="+mn-cs"/>
        </a:defRPr>
      </a:lvl1pPr>
      <a:lvl2pPr marL="572437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3" kern="1200">
          <a:solidFill>
            <a:schemeClr val="tx1"/>
          </a:solidFill>
          <a:latin typeface="+mn-lt"/>
          <a:ea typeface="+mn-ea"/>
          <a:cs typeface="+mn-cs"/>
        </a:defRPr>
      </a:lvl2pPr>
      <a:lvl3pPr marL="954062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9" kern="1200">
          <a:solidFill>
            <a:schemeClr val="tx1"/>
          </a:solidFill>
          <a:latin typeface="+mn-lt"/>
          <a:ea typeface="+mn-ea"/>
          <a:cs typeface="+mn-cs"/>
        </a:defRPr>
      </a:lvl3pPr>
      <a:lvl4pPr marL="1335687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4pPr>
      <a:lvl5pPr marL="1717312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5pPr>
      <a:lvl6pPr marL="2098937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6pPr>
      <a:lvl7pPr marL="2480561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7pPr>
      <a:lvl8pPr marL="2862186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8pPr>
      <a:lvl9pPr marL="3243811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1pPr>
      <a:lvl2pPr marL="381625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2pPr>
      <a:lvl3pPr marL="763250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3pPr>
      <a:lvl4pPr marL="1144875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4pPr>
      <a:lvl5pPr marL="1526499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5pPr>
      <a:lvl6pPr marL="1908124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6pPr>
      <a:lvl7pPr marL="2289749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7pPr>
      <a:lvl8pPr marL="2671374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8pPr>
      <a:lvl9pPr marL="3052999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server2\FileStream\&#1055;&#1056;&#1054;&#1045;&#1050;&#1058;&#1067;%202021\&#1064;&#1084;&#1099;&#1088;&#1105;&#1074;%20&#1048;&#1083;&#1100;&#1103;\&#1055;&#1088;&#1086;&#1076;&#1091;&#1082;&#1090;\&#1058;&#1077;&#1089;&#1090;&#1080;&#1088;&#1086;&#1074;&#1072;&#1085;&#1080;&#1077;%20&#1087;&#1088;&#1086;&#1076;&#1091;&#1082;&#1090;&#1072;.mp4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9753600" cy="5486400"/>
            <a:chOff x="0" y="0"/>
            <a:chExt cx="9753600" cy="54864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21600000">
            <a:off x="-114300" y="-384488"/>
            <a:ext cx="9982200" cy="6255377"/>
            <a:chOff x="-114300" y="-384488"/>
            <a:chExt cx="9982200" cy="6255377"/>
          </a:xfrm>
        </p:grpSpPr>
        <p:sp>
          <p:nvSpPr>
            <p:cNvPr id="4" name="Freeform 4"/>
            <p:cNvSpPr/>
            <p:nvPr/>
          </p:nvSpPr>
          <p:spPr>
            <a:xfrm>
              <a:off x="-114300" y="-384488"/>
              <a:ext cx="9982200" cy="6255377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/>
                <a:extLst>
                  <a:ext uri="{BEBA8EAE-BF5A-486C-A8C5-ECC9F3942E4B}">
                    <a14:imgProps xmlns:a14="http://schemas.microsoft.com/office/drawing/2010/main" xmlns="">
                      <a14:imgLayer r:embed="rId3">
                        <a14:imgEffect>
                          <a14:saturation sat="0"/>
                        </a14:imgEffect>
                        <a14:imgEffect>
                          <a14:brightnessContrast bright="-20000" contrast="-40000"/>
                        </a14:imgEffect>
                      </a14:imgLayer>
                    </a14:imgProps>
                  </a:ext>
                </a:extLst>
              </a:blip>
              <a:stretch>
                <a:fillRect t="-51601" b="-87765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328537" y="2159175"/>
            <a:ext cx="9091670" cy="1168050"/>
          </a:xfrm>
          <a:prstGeom prst="rect">
            <a:avLst/>
          </a:prstGeom>
        </p:spPr>
        <p:txBody>
          <a:bodyPr lIns="0" tIns="86400" rIns="0" bIns="0" rtlCol="0" anchor="t"/>
          <a:lstStyle/>
          <a:p>
            <a:pPr algn="ctr">
              <a:lnSpc>
                <a:spcPts val="4200"/>
              </a:lnSpc>
            </a:pPr>
            <a:r>
              <a:rPr lang="ru-RU" sz="2800" kern="1600" dirty="0">
                <a:solidFill>
                  <a:srgbClr val="FFFFFF">
                    <a:alpha val="100000"/>
                  </a:srgbClr>
                </a:solidFill>
                <a:latin typeface="Franklin Gothic Demi" panose="020B0703020102020204" pitchFamily="34" charset="0"/>
              </a:rPr>
              <a:t>Тема проекта: «Создание обновления, при помощи Adobe </a:t>
            </a:r>
            <a:r>
              <a:rPr lang="ru-RU" sz="2800" kern="1600" dirty="0" err="1">
                <a:solidFill>
                  <a:srgbClr val="FFFFFF">
                    <a:alpha val="100000"/>
                  </a:srgbClr>
                </a:solidFill>
                <a:latin typeface="Franklin Gothic Demi" panose="020B0703020102020204" pitchFamily="34" charset="0"/>
              </a:rPr>
              <a:t>Flash</a:t>
            </a:r>
            <a:r>
              <a:rPr lang="ru-RU" sz="2800" kern="1600" dirty="0">
                <a:solidFill>
                  <a:srgbClr val="FFFFFF">
                    <a:alpha val="100000"/>
                  </a:srgbClr>
                </a:solidFill>
                <a:latin typeface="Franklin Gothic Demi" panose="020B0703020102020204" pitchFamily="34" charset="0"/>
              </a:rPr>
              <a:t> </a:t>
            </a:r>
            <a:r>
              <a:rPr lang="ru-RU" sz="2800" kern="1600" dirty="0" err="1">
                <a:solidFill>
                  <a:srgbClr val="FFFFFF">
                    <a:alpha val="100000"/>
                  </a:srgbClr>
                </a:solidFill>
                <a:latin typeface="Franklin Gothic Demi" panose="020B0703020102020204" pitchFamily="34" charset="0"/>
              </a:rPr>
              <a:t>Professional</a:t>
            </a:r>
            <a:r>
              <a:rPr lang="ru-RU" sz="2800" kern="1600" dirty="0">
                <a:solidFill>
                  <a:srgbClr val="FFFFFF">
                    <a:alpha val="100000"/>
                  </a:srgbClr>
                </a:solidFill>
                <a:latin typeface="Franklin Gothic Demi" panose="020B0703020102020204" pitchFamily="34" charset="0"/>
              </a:rPr>
              <a:t>, игры </a:t>
            </a:r>
            <a:r>
              <a:rPr lang="ru-RU" sz="2800" kern="1600" dirty="0" err="1">
                <a:solidFill>
                  <a:srgbClr val="FFFFFF">
                    <a:alpha val="100000"/>
                  </a:srgbClr>
                </a:solidFill>
                <a:latin typeface="Franklin Gothic Demi" panose="020B0703020102020204" pitchFamily="34" charset="0"/>
              </a:rPr>
              <a:t>CPPS.app</a:t>
            </a:r>
            <a:r>
              <a:rPr lang="ru-RU" sz="2800" kern="1600" dirty="0">
                <a:solidFill>
                  <a:srgbClr val="FFFFFF">
                    <a:alpha val="100000"/>
                  </a:srgbClr>
                </a:solidFill>
                <a:latin typeface="Franklin Gothic Demi" panose="020B0703020102020204" pitchFamily="34" charset="0"/>
              </a:rPr>
              <a:t>»</a:t>
            </a:r>
          </a:p>
          <a:p>
            <a:pPr algn="ctr">
              <a:lnSpc>
                <a:spcPts val="4200"/>
              </a:lnSpc>
            </a:pPr>
            <a:endParaRPr lang="ru-RU" sz="2800" b="0" i="0" dirty="0">
              <a:solidFill>
                <a:srgbClr val="FFFFFF">
                  <a:alpha val="100000"/>
                </a:srgbClr>
              </a:solidFill>
              <a:latin typeface="Franklin Gothic Demi" panose="020B0703020102020204" pitchFamily="34" charset="0"/>
            </a:endParaRPr>
          </a:p>
          <a:p>
            <a:pPr algn="ctr">
              <a:lnSpc>
                <a:spcPts val="4200"/>
              </a:lnSpc>
            </a:pPr>
            <a:endParaRPr lang="ru-RU" sz="2800" b="0" i="0" dirty="0">
              <a:solidFill>
                <a:srgbClr val="FFFFFF">
                  <a:alpha val="100000"/>
                </a:srgbClr>
              </a:solidFill>
              <a:latin typeface="Franklin Gothic Demi" panose="020B0703020102020204" pitchFamily="34" charset="0"/>
            </a:endParaRPr>
          </a:p>
          <a:p>
            <a:pPr algn="r">
              <a:lnSpc>
                <a:spcPts val="2300"/>
              </a:lnSpc>
            </a:pPr>
            <a:r>
              <a:rPr lang="ru-RU" sz="1500" b="1" dirty="0">
                <a:solidFill>
                  <a:srgbClr val="FFFFFF">
                    <a:alpha val="100000"/>
                  </a:srgbClr>
                </a:solidFill>
                <a:latin typeface="Manrope" panose="020B0604020202020204" charset="0"/>
              </a:rPr>
              <a:t>Автор работы: Шмырёв Илья Алексеевич, 9«Б» класс</a:t>
            </a:r>
          </a:p>
          <a:p>
            <a:pPr algn="r">
              <a:lnSpc>
                <a:spcPts val="2300"/>
              </a:lnSpc>
            </a:pPr>
            <a:r>
              <a:rPr lang="ru-RU" sz="1500" b="1" dirty="0">
                <a:solidFill>
                  <a:srgbClr val="FFFFFF">
                    <a:alpha val="100000"/>
                  </a:srgbClr>
                </a:solidFill>
                <a:latin typeface="Manrope" panose="020B0604020202020204" charset="0"/>
              </a:rPr>
              <a:t>Руководитель работы: Комарова Анастасия Александровна</a:t>
            </a:r>
          </a:p>
        </p:txBody>
      </p:sp>
      <p:sp>
        <p:nvSpPr>
          <p:cNvPr id="7" name="TextBox 7"/>
          <p:cNvSpPr txBox="1"/>
          <p:nvPr/>
        </p:nvSpPr>
        <p:spPr>
          <a:xfrm rot="21600000">
            <a:off x="328538" y="321450"/>
            <a:ext cx="1471669" cy="2095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620"/>
              </a:lnSpc>
            </a:pPr>
            <a:r>
              <a:rPr lang="ru-RU" sz="1350" b="1" i="0" spc="0" dirty="0">
                <a:solidFill>
                  <a:srgbClr val="FFFFFF">
                    <a:alpha val="100000"/>
                  </a:srgbClr>
                </a:solidFill>
                <a:latin typeface="Manrope"/>
              </a:rPr>
              <a:t>МАОУ СОШ</a:t>
            </a:r>
            <a:r>
              <a:rPr lang="en-US" sz="1350" b="1" i="0" spc="0" dirty="0">
                <a:solidFill>
                  <a:srgbClr val="FFFFFF">
                    <a:alpha val="100000"/>
                  </a:srgbClr>
                </a:solidFill>
                <a:latin typeface="Manrope"/>
              </a:rPr>
              <a:t> </a:t>
            </a:r>
            <a:r>
              <a:rPr lang="ru-RU" sz="1350" b="1" i="0" spc="0" dirty="0">
                <a:solidFill>
                  <a:srgbClr val="FFFFFF">
                    <a:alpha val="100000"/>
                  </a:srgbClr>
                </a:solidFill>
                <a:latin typeface="Manrope"/>
              </a:rPr>
              <a:t>№93 </a:t>
            </a:r>
            <a:endParaRPr lang="en-US" sz="1350" b="1" i="0" spc="0" dirty="0">
              <a:solidFill>
                <a:srgbClr val="FFFFFF">
                  <a:alpha val="100000"/>
                </a:srgbClr>
              </a:solidFill>
              <a:latin typeface="Manrope"/>
            </a:endParaRPr>
          </a:p>
        </p:txBody>
      </p:sp>
      <p:sp>
        <p:nvSpPr>
          <p:cNvPr id="8" name="TextBox 8"/>
          <p:cNvSpPr txBox="1"/>
          <p:nvPr/>
        </p:nvSpPr>
        <p:spPr>
          <a:xfrm rot="21600000">
            <a:off x="8520038" y="326213"/>
            <a:ext cx="900169" cy="2095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r">
              <a:lnSpc>
                <a:spcPts val="1620"/>
              </a:lnSpc>
            </a:pPr>
            <a:r>
              <a:rPr lang="en-US" sz="1350" b="1" i="0" spc="0" dirty="0">
                <a:solidFill>
                  <a:srgbClr val="FFFFFF">
                    <a:alpha val="100000"/>
                  </a:srgbClr>
                </a:solidFill>
                <a:latin typeface="Manrope"/>
              </a:rPr>
              <a:t>202</a:t>
            </a:r>
            <a:r>
              <a:rPr lang="ru-RU" sz="1350" b="1" i="0" spc="0" dirty="0">
                <a:solidFill>
                  <a:srgbClr val="FFFFFF">
                    <a:alpha val="100000"/>
                  </a:srgbClr>
                </a:solidFill>
                <a:latin typeface="Manrope"/>
              </a:rPr>
              <a:t>1</a:t>
            </a:r>
            <a:endParaRPr lang="en-US" sz="1350" b="1" i="0" spc="0" dirty="0">
              <a:solidFill>
                <a:srgbClr val="FFFFFF">
                  <a:alpha val="100000"/>
                </a:srgbClr>
              </a:solidFill>
              <a:latin typeface="Manro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21600000">
            <a:off x="328538" y="321450"/>
            <a:ext cx="4052962" cy="2095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1620"/>
              </a:lnSpc>
            </a:pPr>
            <a:r>
              <a:rPr lang="ru-RU" sz="14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Практика. Конструктор одежды «Твой стиль»</a:t>
            </a:r>
            <a:endParaRPr lang="en-US" sz="1400" b="0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grpSp>
        <p:nvGrpSpPr>
          <p:cNvPr id="4" name="Group 4"/>
          <p:cNvGrpSpPr/>
          <p:nvPr/>
        </p:nvGrpSpPr>
        <p:grpSpPr>
          <a:xfrm rot="21600000">
            <a:off x="1402080" y="840184"/>
            <a:ext cx="6629400" cy="4356651"/>
            <a:chOff x="322659" y="872728"/>
            <a:chExt cx="2793387" cy="2045494"/>
          </a:xfrm>
        </p:grpSpPr>
        <p:sp>
          <p:nvSpPr>
            <p:cNvPr id="3" name="Freeform 3"/>
            <p:cNvSpPr/>
            <p:nvPr/>
          </p:nvSpPr>
          <p:spPr>
            <a:xfrm>
              <a:off x="322659" y="872728"/>
              <a:ext cx="2793387" cy="204549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>
                <a:alpha val="20000"/>
              </a:srgbClr>
            </a:solidFill>
          </p:spPr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430EFF8A-DA23-47BE-875E-C54888BDB725}"/>
              </a:ext>
            </a:extLst>
          </p:cNvPr>
          <p:cNvCxnSpPr>
            <a:cxnSpLocks/>
          </p:cNvCxnSpPr>
          <p:nvPr/>
        </p:nvCxnSpPr>
        <p:spPr>
          <a:xfrm>
            <a:off x="4267200" y="476250"/>
            <a:ext cx="5148263" cy="0"/>
          </a:xfrm>
          <a:prstGeom prst="line">
            <a:avLst/>
          </a:prstGeom>
          <a:ln w="9525">
            <a:solidFill>
              <a:srgbClr val="000000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9.png">
            <a:extLst>
              <a:ext uri="{FF2B5EF4-FFF2-40B4-BE49-F238E27FC236}">
                <a16:creationId xmlns:a16="http://schemas.microsoft.com/office/drawing/2014/main" xmlns="" id="{9FA1127F-7606-4A49-83F5-6885B7487AE6}"/>
              </a:ext>
            </a:extLst>
          </p:cNvPr>
          <p:cNvPicPr/>
          <p:nvPr/>
        </p:nvPicPr>
        <p:blipFill rotWithShape="1">
          <a:blip r:embed="rId3"/>
          <a:srcRect l="4091" t="303" r="1843"/>
          <a:stretch/>
        </p:blipFill>
        <p:spPr>
          <a:xfrm>
            <a:off x="1465262" y="884236"/>
            <a:ext cx="6492240" cy="422236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xmlns="" val="1415786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21600000">
            <a:off x="328538" y="321450"/>
            <a:ext cx="4052962" cy="2095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1620"/>
              </a:lnSpc>
            </a:pPr>
            <a:r>
              <a:rPr lang="ru-RU" sz="14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Практика. Конструктор одежды «Твой стиль»</a:t>
            </a:r>
            <a:endParaRPr lang="en-US" sz="1400" b="0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grpSp>
        <p:nvGrpSpPr>
          <p:cNvPr id="4" name="Group 4"/>
          <p:cNvGrpSpPr/>
          <p:nvPr/>
        </p:nvGrpSpPr>
        <p:grpSpPr>
          <a:xfrm rot="21600000">
            <a:off x="1402080" y="840184"/>
            <a:ext cx="6651308" cy="4324747"/>
            <a:chOff x="322659" y="872728"/>
            <a:chExt cx="2793387" cy="2045494"/>
          </a:xfrm>
        </p:grpSpPr>
        <p:sp>
          <p:nvSpPr>
            <p:cNvPr id="3" name="Freeform 3"/>
            <p:cNvSpPr/>
            <p:nvPr/>
          </p:nvSpPr>
          <p:spPr>
            <a:xfrm>
              <a:off x="322659" y="872728"/>
              <a:ext cx="2793387" cy="204549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>
                <a:alpha val="20000"/>
              </a:srgbClr>
            </a:solidFill>
          </p:spPr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430EFF8A-DA23-47BE-875E-C54888BDB725}"/>
              </a:ext>
            </a:extLst>
          </p:cNvPr>
          <p:cNvCxnSpPr>
            <a:cxnSpLocks/>
          </p:cNvCxnSpPr>
          <p:nvPr/>
        </p:nvCxnSpPr>
        <p:spPr>
          <a:xfrm>
            <a:off x="4267200" y="476250"/>
            <a:ext cx="5148263" cy="0"/>
          </a:xfrm>
          <a:prstGeom prst="line">
            <a:avLst/>
          </a:prstGeom>
          <a:ln w="9525">
            <a:solidFill>
              <a:srgbClr val="000000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71ECB64-BE9E-472B-98CA-ED739E3638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8"/>
          <a:stretch/>
        </p:blipFill>
        <p:spPr>
          <a:xfrm>
            <a:off x="1465058" y="879695"/>
            <a:ext cx="6507367" cy="422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2975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10">
            <a:extLst>
              <a:ext uri="{FF2B5EF4-FFF2-40B4-BE49-F238E27FC236}">
                <a16:creationId xmlns:a16="http://schemas.microsoft.com/office/drawing/2014/main" xmlns="" id="{41FD9257-25E8-431B-AECF-D3F6B33D8A3C}"/>
              </a:ext>
            </a:extLst>
          </p:cNvPr>
          <p:cNvGrpSpPr/>
          <p:nvPr/>
        </p:nvGrpSpPr>
        <p:grpSpPr>
          <a:xfrm rot="21600000">
            <a:off x="6303648" y="3255088"/>
            <a:ext cx="3401378" cy="2045491"/>
            <a:chOff x="3475434" y="3116769"/>
            <a:chExt cx="2793387" cy="2045494"/>
          </a:xfrm>
        </p:grpSpPr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xmlns="" id="{A8304FF3-46A1-4758-9C6A-703B73BCD360}"/>
                </a:ext>
              </a:extLst>
            </p:cNvPr>
            <p:cNvSpPr/>
            <p:nvPr/>
          </p:nvSpPr>
          <p:spPr>
            <a:xfrm>
              <a:off x="3475434" y="3116769"/>
              <a:ext cx="2793387" cy="204549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>
                <a:alpha val="20000"/>
              </a:srgbClr>
            </a:solidFill>
          </p:spPr>
        </p:sp>
      </p:grpSp>
      <p:sp>
        <p:nvSpPr>
          <p:cNvPr id="2" name="TextBox 2"/>
          <p:cNvSpPr txBox="1"/>
          <p:nvPr/>
        </p:nvSpPr>
        <p:spPr>
          <a:xfrm rot="21600000">
            <a:off x="328538" y="321450"/>
            <a:ext cx="3819581" cy="2095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1620"/>
              </a:lnSpc>
            </a:pPr>
            <a:r>
              <a:rPr lang="ru-RU" sz="14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Практика. Ежедневные задания</a:t>
            </a:r>
            <a:endParaRPr lang="en-US" sz="1400" b="0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grpSp>
        <p:nvGrpSpPr>
          <p:cNvPr id="4" name="Group 4"/>
          <p:cNvGrpSpPr/>
          <p:nvPr/>
        </p:nvGrpSpPr>
        <p:grpSpPr>
          <a:xfrm rot="21600000">
            <a:off x="322659" y="872728"/>
            <a:ext cx="2793387" cy="2045494"/>
            <a:chOff x="322659" y="872728"/>
            <a:chExt cx="2793387" cy="2045494"/>
          </a:xfrm>
        </p:grpSpPr>
        <p:sp>
          <p:nvSpPr>
            <p:cNvPr id="3" name="Freeform 3"/>
            <p:cNvSpPr/>
            <p:nvPr/>
          </p:nvSpPr>
          <p:spPr>
            <a:xfrm>
              <a:off x="322659" y="872728"/>
              <a:ext cx="2793387" cy="204549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>
                <a:alpha val="20000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 rot="21600000">
            <a:off x="322659" y="3111103"/>
            <a:ext cx="2793387" cy="2045494"/>
            <a:chOff x="322659" y="3111103"/>
            <a:chExt cx="2793387" cy="2045494"/>
          </a:xfrm>
        </p:grpSpPr>
        <p:sp>
          <p:nvSpPr>
            <p:cNvPr id="5" name="Freeform 5"/>
            <p:cNvSpPr/>
            <p:nvPr/>
          </p:nvSpPr>
          <p:spPr>
            <a:xfrm>
              <a:off x="322659" y="3111103"/>
              <a:ext cx="2793387" cy="204549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>
                <a:alpha val="20000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 rot="21600000">
            <a:off x="3475434" y="872728"/>
            <a:ext cx="2793387" cy="2045494"/>
            <a:chOff x="3475434" y="872728"/>
            <a:chExt cx="2793387" cy="2045494"/>
          </a:xfrm>
        </p:grpSpPr>
        <p:sp>
          <p:nvSpPr>
            <p:cNvPr id="7" name="Freeform 7"/>
            <p:cNvSpPr/>
            <p:nvPr/>
          </p:nvSpPr>
          <p:spPr>
            <a:xfrm>
              <a:off x="3475434" y="872728"/>
              <a:ext cx="2793387" cy="204549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>
                <a:alpha val="20000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 rot="21600000">
            <a:off x="3475434" y="3111103"/>
            <a:ext cx="2793387" cy="2045494"/>
            <a:chOff x="3475434" y="3111103"/>
            <a:chExt cx="2793387" cy="2045494"/>
          </a:xfrm>
        </p:grpSpPr>
        <p:sp>
          <p:nvSpPr>
            <p:cNvPr id="9" name="Freeform 9"/>
            <p:cNvSpPr/>
            <p:nvPr/>
          </p:nvSpPr>
          <p:spPr>
            <a:xfrm>
              <a:off x="3475434" y="3111103"/>
              <a:ext cx="2793387" cy="204549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>
                <a:alpha val="20000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 rot="21600000">
            <a:off x="6624783" y="872729"/>
            <a:ext cx="2793387" cy="2045494"/>
            <a:chOff x="6624783" y="872728"/>
            <a:chExt cx="2793387" cy="4283869"/>
          </a:xfrm>
        </p:grpSpPr>
        <p:sp>
          <p:nvSpPr>
            <p:cNvPr id="11" name="Freeform 11"/>
            <p:cNvSpPr/>
            <p:nvPr/>
          </p:nvSpPr>
          <p:spPr>
            <a:xfrm>
              <a:off x="6624783" y="872728"/>
              <a:ext cx="2793387" cy="4283869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>
                <a:alpha val="20000"/>
              </a:srgbClr>
            </a:solidFill>
          </p:spPr>
        </p:sp>
      </p:grpSp>
      <p:sp>
        <p:nvSpPr>
          <p:cNvPr id="13" name="TextBox 13"/>
          <p:cNvSpPr txBox="1"/>
          <p:nvPr/>
        </p:nvSpPr>
        <p:spPr>
          <a:xfrm rot="21600000">
            <a:off x="519906" y="1019888"/>
            <a:ext cx="2395594" cy="533400"/>
          </a:xfrm>
          <a:prstGeom prst="rect">
            <a:avLst/>
          </a:prstGeom>
        </p:spPr>
        <p:txBody>
          <a:bodyPr lIns="0" tIns="61200" rIns="0" bIns="0" rtlCol="0" anchor="t"/>
          <a:lstStyle/>
          <a:p>
            <a:pPr algn="l">
              <a:lnSpc>
                <a:spcPts val="4200"/>
              </a:lnSpc>
            </a:pPr>
            <a:r>
              <a:rPr lang="ru-RU" sz="2000" b="1" i="0" spc="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Расположение</a:t>
            </a:r>
            <a:endParaRPr lang="en-US" sz="2000" b="1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sp>
        <p:nvSpPr>
          <p:cNvPr id="15" name="TextBox 15"/>
          <p:cNvSpPr txBox="1"/>
          <p:nvPr/>
        </p:nvSpPr>
        <p:spPr>
          <a:xfrm rot="21600000">
            <a:off x="3675063" y="3255088"/>
            <a:ext cx="2388450" cy="533400"/>
          </a:xfrm>
          <a:prstGeom prst="rect">
            <a:avLst/>
          </a:prstGeom>
        </p:spPr>
        <p:txBody>
          <a:bodyPr lIns="0" tIns="61200" rIns="0" bIns="0" rtlCol="0" anchor="t"/>
          <a:lstStyle/>
          <a:p>
            <a:pPr algn="l">
              <a:lnSpc>
                <a:spcPts val="4200"/>
              </a:lnSpc>
            </a:pPr>
            <a:r>
              <a:rPr lang="ru-RU" sz="2000" b="1" i="0" spc="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Внешний вид</a:t>
            </a:r>
            <a:endParaRPr lang="en-US" sz="2000" b="1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sp>
        <p:nvSpPr>
          <p:cNvPr id="16" name="TextBox 16"/>
          <p:cNvSpPr txBox="1"/>
          <p:nvPr/>
        </p:nvSpPr>
        <p:spPr>
          <a:xfrm rot="21600000">
            <a:off x="527844" y="3261519"/>
            <a:ext cx="2395594" cy="533400"/>
          </a:xfrm>
          <a:prstGeom prst="rect">
            <a:avLst/>
          </a:prstGeom>
        </p:spPr>
        <p:txBody>
          <a:bodyPr lIns="0" tIns="61200" rIns="0" bIns="0" rtlCol="0" anchor="t"/>
          <a:lstStyle/>
          <a:p>
            <a:pPr algn="l">
              <a:lnSpc>
                <a:spcPts val="4200"/>
              </a:lnSpc>
            </a:pPr>
            <a:r>
              <a:rPr lang="ru-RU" sz="2000" b="1" i="0" spc="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Концепция</a:t>
            </a:r>
            <a:endParaRPr lang="en-US" sz="2000" b="1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sp>
        <p:nvSpPr>
          <p:cNvPr id="17" name="TextBox 17"/>
          <p:cNvSpPr txBox="1"/>
          <p:nvPr/>
        </p:nvSpPr>
        <p:spPr>
          <a:xfrm rot="21600000">
            <a:off x="3675063" y="1019175"/>
            <a:ext cx="2395594" cy="533400"/>
          </a:xfrm>
          <a:prstGeom prst="rect">
            <a:avLst/>
          </a:prstGeom>
        </p:spPr>
        <p:txBody>
          <a:bodyPr lIns="0" tIns="61200" rIns="0" bIns="0" rtlCol="0" anchor="t"/>
          <a:lstStyle/>
          <a:p>
            <a:pPr algn="l">
              <a:lnSpc>
                <a:spcPts val="4200"/>
              </a:lnSpc>
            </a:pPr>
            <a:r>
              <a:rPr lang="ru-RU" sz="2000" b="1" i="0" spc="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Карточки заданий</a:t>
            </a:r>
            <a:endParaRPr lang="en-US" sz="2000" b="1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sp>
        <p:nvSpPr>
          <p:cNvPr id="18" name="TextBox 18"/>
          <p:cNvSpPr txBox="1"/>
          <p:nvPr/>
        </p:nvSpPr>
        <p:spPr>
          <a:xfrm rot="21600000">
            <a:off x="525156" y="1641475"/>
            <a:ext cx="2395594" cy="11620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2295"/>
              </a:lnSpc>
            </a:pPr>
            <a:r>
              <a:rPr lang="ru-RU" sz="1350" b="0" i="0" spc="0" dirty="0">
                <a:solidFill>
                  <a:srgbClr val="000000">
                    <a:alpha val="85000"/>
                  </a:srgbClr>
                </a:solidFill>
                <a:latin typeface="Manrope"/>
              </a:rPr>
              <a:t>Будут располагаться в </a:t>
            </a:r>
            <a:r>
              <a:rPr lang="ru-RU" sz="1350" dirty="0">
                <a:solidFill>
                  <a:srgbClr val="000000">
                    <a:alpha val="85000"/>
                  </a:srgbClr>
                </a:solidFill>
                <a:latin typeface="Manrope"/>
              </a:rPr>
              <a:t>правом верхнем углу интерфейса игры.</a:t>
            </a:r>
            <a:endParaRPr lang="en-US" sz="1350" b="0" i="0" spc="0" dirty="0">
              <a:solidFill>
                <a:srgbClr val="000000">
                  <a:alpha val="85000"/>
                </a:srgbClr>
              </a:solidFill>
              <a:latin typeface="Manrope"/>
            </a:endParaRPr>
          </a:p>
        </p:txBody>
      </p:sp>
      <p:sp>
        <p:nvSpPr>
          <p:cNvPr id="19" name="TextBox 19"/>
          <p:cNvSpPr txBox="1"/>
          <p:nvPr/>
        </p:nvSpPr>
        <p:spPr>
          <a:xfrm rot="21600000">
            <a:off x="3677931" y="3876675"/>
            <a:ext cx="2395594" cy="8763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2295"/>
              </a:lnSpc>
            </a:pPr>
            <a:r>
              <a:rPr lang="ru-RU" sz="1350" dirty="0">
                <a:solidFill>
                  <a:srgbClr val="000000">
                    <a:alpha val="85000"/>
                  </a:srgbClr>
                </a:solidFill>
                <a:latin typeface="Manrope"/>
              </a:rPr>
              <a:t>Небольшое всплывающее окно, на 1 страницу которого помещается до 3 карточек заданий.</a:t>
            </a:r>
            <a:endParaRPr lang="en-US" sz="1350" b="0" i="0" spc="0" dirty="0">
              <a:solidFill>
                <a:srgbClr val="000000">
                  <a:alpha val="85000"/>
                </a:srgbClr>
              </a:solidFill>
              <a:latin typeface="Manrope"/>
            </a:endParaRPr>
          </a:p>
        </p:txBody>
      </p:sp>
      <p:sp>
        <p:nvSpPr>
          <p:cNvPr id="20" name="TextBox 20"/>
          <p:cNvSpPr txBox="1"/>
          <p:nvPr/>
        </p:nvSpPr>
        <p:spPr>
          <a:xfrm rot="21600000">
            <a:off x="528728" y="3880644"/>
            <a:ext cx="2388450" cy="11620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2295"/>
              </a:lnSpc>
            </a:pPr>
            <a:r>
              <a:rPr lang="ru-RU" sz="1350" dirty="0">
                <a:solidFill>
                  <a:srgbClr val="000000">
                    <a:alpha val="85000"/>
                  </a:srgbClr>
                </a:solidFill>
                <a:latin typeface="Manrope"/>
              </a:rPr>
              <a:t>Игроки будут каждый день получать около 15 заданий разной степени сложности и разными наградами.</a:t>
            </a:r>
            <a:endParaRPr lang="en-US" sz="1350" b="0" i="0" spc="0" dirty="0">
              <a:solidFill>
                <a:srgbClr val="000000">
                  <a:alpha val="85000"/>
                </a:srgbClr>
              </a:solidFill>
              <a:latin typeface="Manrope"/>
            </a:endParaRPr>
          </a:p>
        </p:txBody>
      </p:sp>
      <p:sp>
        <p:nvSpPr>
          <p:cNvPr id="21" name="TextBox 21"/>
          <p:cNvSpPr txBox="1"/>
          <p:nvPr/>
        </p:nvSpPr>
        <p:spPr>
          <a:xfrm rot="21600000">
            <a:off x="3681503" y="1638300"/>
            <a:ext cx="2388450" cy="8763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2295"/>
              </a:lnSpc>
            </a:pPr>
            <a:r>
              <a:rPr lang="ru-RU" sz="1350" dirty="0">
                <a:solidFill>
                  <a:srgbClr val="000000">
                    <a:alpha val="85000"/>
                  </a:srgbClr>
                </a:solidFill>
                <a:latin typeface="Manrope"/>
              </a:rPr>
              <a:t>Их всего 9, но с помощью иллюзии создаётся ощущение, что их намного больше.</a:t>
            </a:r>
            <a:endParaRPr lang="en-US" sz="1350" b="0" i="0" spc="0" dirty="0">
              <a:solidFill>
                <a:srgbClr val="000000">
                  <a:alpha val="85000"/>
                </a:srgbClr>
              </a:solidFill>
              <a:latin typeface="Manrope"/>
            </a:endParaRPr>
          </a:p>
        </p:txBody>
      </p:sp>
      <p:cxnSp>
        <p:nvCxnSpPr>
          <p:cNvPr id="25" name="Straight Connector 25"/>
          <p:cNvCxnSpPr>
            <a:cxnSpLocks/>
          </p:cNvCxnSpPr>
          <p:nvPr/>
        </p:nvCxnSpPr>
        <p:spPr>
          <a:xfrm>
            <a:off x="3185160" y="476250"/>
            <a:ext cx="6230303" cy="0"/>
          </a:xfrm>
          <a:prstGeom prst="line">
            <a:avLst/>
          </a:prstGeom>
          <a:ln w="9525">
            <a:solidFill>
              <a:srgbClr val="000000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8"/>
          <p:cNvSpPr txBox="1"/>
          <p:nvPr/>
        </p:nvSpPr>
        <p:spPr>
          <a:xfrm rot="21600000">
            <a:off x="6831806" y="1023144"/>
            <a:ext cx="2390831" cy="533400"/>
          </a:xfrm>
          <a:prstGeom prst="rect">
            <a:avLst/>
          </a:prstGeom>
        </p:spPr>
        <p:txBody>
          <a:bodyPr lIns="0" tIns="61200" rIns="0" bIns="0" rtlCol="0" anchor="t"/>
          <a:lstStyle/>
          <a:p>
            <a:pPr algn="l">
              <a:lnSpc>
                <a:spcPts val="4200"/>
              </a:lnSpc>
            </a:pPr>
            <a:r>
              <a:rPr lang="ru-RU" sz="2000" b="1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Код</a:t>
            </a:r>
            <a:endParaRPr lang="en-US" sz="2400" b="1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sp>
        <p:nvSpPr>
          <p:cNvPr id="29" name="TextBox 29"/>
          <p:cNvSpPr txBox="1"/>
          <p:nvPr/>
        </p:nvSpPr>
        <p:spPr>
          <a:xfrm rot="21600000">
            <a:off x="6830706" y="1635125"/>
            <a:ext cx="2395594" cy="11620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2295"/>
              </a:lnSpc>
            </a:pPr>
            <a:r>
              <a:rPr lang="ru-RU" sz="1200" dirty="0">
                <a:solidFill>
                  <a:srgbClr val="000000">
                    <a:alpha val="90000"/>
                  </a:srgbClr>
                </a:solidFill>
                <a:latin typeface="Manrope"/>
              </a:rPr>
              <a:t>Состоит из трёх частей: получение информации о заданиях, анимация перелистывания, вычисления.</a:t>
            </a:r>
            <a:endParaRPr lang="en-US" sz="1200" b="0" i="0" spc="0" dirty="0">
              <a:solidFill>
                <a:srgbClr val="000000">
                  <a:alpha val="90000"/>
                </a:srgbClr>
              </a:solidFill>
              <a:latin typeface="Manrope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33692E8C-A7EA-4BA0-A000-9A5B36687D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0" r="1435"/>
          <a:stretch/>
        </p:blipFill>
        <p:spPr>
          <a:xfrm>
            <a:off x="6350289" y="3305235"/>
            <a:ext cx="3323105" cy="190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155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10">
            <a:extLst>
              <a:ext uri="{FF2B5EF4-FFF2-40B4-BE49-F238E27FC236}">
                <a16:creationId xmlns:a16="http://schemas.microsoft.com/office/drawing/2014/main" xmlns="" id="{41FD9257-25E8-431B-AECF-D3F6B33D8A3C}"/>
              </a:ext>
            </a:extLst>
          </p:cNvPr>
          <p:cNvGrpSpPr/>
          <p:nvPr/>
        </p:nvGrpSpPr>
        <p:grpSpPr>
          <a:xfrm rot="21600000">
            <a:off x="1756800" y="685802"/>
            <a:ext cx="6230303" cy="4479137"/>
            <a:chOff x="3475434" y="3116769"/>
            <a:chExt cx="2793387" cy="2045494"/>
          </a:xfrm>
        </p:grpSpPr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xmlns="" id="{A8304FF3-46A1-4758-9C6A-703B73BCD360}"/>
                </a:ext>
              </a:extLst>
            </p:cNvPr>
            <p:cNvSpPr/>
            <p:nvPr/>
          </p:nvSpPr>
          <p:spPr>
            <a:xfrm>
              <a:off x="3475434" y="3116769"/>
              <a:ext cx="2793387" cy="204549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>
                <a:alpha val="20000"/>
              </a:srgbClr>
            </a:solidFill>
          </p:spPr>
        </p:sp>
      </p:grpSp>
      <p:sp>
        <p:nvSpPr>
          <p:cNvPr id="2" name="TextBox 2"/>
          <p:cNvSpPr txBox="1"/>
          <p:nvPr/>
        </p:nvSpPr>
        <p:spPr>
          <a:xfrm rot="21600000">
            <a:off x="328538" y="321450"/>
            <a:ext cx="3819581" cy="2095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1620"/>
              </a:lnSpc>
            </a:pPr>
            <a:r>
              <a:rPr lang="ru-RU" sz="14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Практика. Ежедневные задания</a:t>
            </a:r>
            <a:endParaRPr lang="en-US" sz="1400" b="0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cxnSp>
        <p:nvCxnSpPr>
          <p:cNvPr id="25" name="Straight Connector 25"/>
          <p:cNvCxnSpPr>
            <a:cxnSpLocks/>
          </p:cNvCxnSpPr>
          <p:nvPr/>
        </p:nvCxnSpPr>
        <p:spPr>
          <a:xfrm>
            <a:off x="3185160" y="476250"/>
            <a:ext cx="6230303" cy="0"/>
          </a:xfrm>
          <a:prstGeom prst="line">
            <a:avLst/>
          </a:prstGeom>
          <a:ln w="9525">
            <a:solidFill>
              <a:srgbClr val="000000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7.jpg">
            <a:extLst>
              <a:ext uri="{FF2B5EF4-FFF2-40B4-BE49-F238E27FC236}">
                <a16:creationId xmlns:a16="http://schemas.microsoft.com/office/drawing/2014/main" xmlns="" id="{5AA330D1-E433-49DB-98FC-3DF68209A37C}"/>
              </a:ext>
            </a:extLst>
          </p:cNvPr>
          <p:cNvPicPr/>
          <p:nvPr/>
        </p:nvPicPr>
        <p:blipFill rotWithShape="1">
          <a:blip r:embed="rId3"/>
          <a:srcRect l="3496" t="1381" r="1491" b="1290"/>
          <a:stretch/>
        </p:blipFill>
        <p:spPr>
          <a:xfrm>
            <a:off x="2114550" y="844550"/>
            <a:ext cx="5643564" cy="41656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xmlns="" val="561252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10">
            <a:extLst>
              <a:ext uri="{FF2B5EF4-FFF2-40B4-BE49-F238E27FC236}">
                <a16:creationId xmlns:a16="http://schemas.microsoft.com/office/drawing/2014/main" xmlns="" id="{41FD9257-25E8-431B-AECF-D3F6B33D8A3C}"/>
              </a:ext>
            </a:extLst>
          </p:cNvPr>
          <p:cNvGrpSpPr/>
          <p:nvPr/>
        </p:nvGrpSpPr>
        <p:grpSpPr>
          <a:xfrm rot="21600000">
            <a:off x="939648" y="685802"/>
            <a:ext cx="7887552" cy="4479137"/>
            <a:chOff x="3475434" y="3116769"/>
            <a:chExt cx="2793387" cy="2045494"/>
          </a:xfrm>
        </p:grpSpPr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xmlns="" id="{A8304FF3-46A1-4758-9C6A-703B73BCD360}"/>
                </a:ext>
              </a:extLst>
            </p:cNvPr>
            <p:cNvSpPr/>
            <p:nvPr/>
          </p:nvSpPr>
          <p:spPr>
            <a:xfrm>
              <a:off x="3475434" y="3116769"/>
              <a:ext cx="2793387" cy="204549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>
                <a:alpha val="20000"/>
              </a:srgbClr>
            </a:solidFill>
          </p:spPr>
        </p:sp>
      </p:grpSp>
      <p:sp>
        <p:nvSpPr>
          <p:cNvPr id="2" name="TextBox 2"/>
          <p:cNvSpPr txBox="1"/>
          <p:nvPr/>
        </p:nvSpPr>
        <p:spPr>
          <a:xfrm rot="21600000">
            <a:off x="328538" y="321450"/>
            <a:ext cx="3819581" cy="2095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1620"/>
              </a:lnSpc>
            </a:pPr>
            <a:r>
              <a:rPr lang="ru-RU" sz="14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Практика. Ежедневные задания</a:t>
            </a:r>
            <a:endParaRPr lang="en-US" sz="1400" b="0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cxnSp>
        <p:nvCxnSpPr>
          <p:cNvPr id="25" name="Straight Connector 25"/>
          <p:cNvCxnSpPr>
            <a:cxnSpLocks/>
          </p:cNvCxnSpPr>
          <p:nvPr/>
        </p:nvCxnSpPr>
        <p:spPr>
          <a:xfrm>
            <a:off x="3185160" y="476250"/>
            <a:ext cx="6230303" cy="0"/>
          </a:xfrm>
          <a:prstGeom prst="line">
            <a:avLst/>
          </a:prstGeom>
          <a:ln w="9525">
            <a:solidFill>
              <a:srgbClr val="000000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2CB30F1-8855-49B7-8AA2-52C7F0407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800" y="772592"/>
            <a:ext cx="7656000" cy="428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5992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21600000">
            <a:off x="328538" y="330975"/>
            <a:ext cx="3819581" cy="2095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1620"/>
              </a:lnSpc>
            </a:pPr>
            <a:r>
              <a:rPr lang="ru-RU" sz="14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Практика. Тестирование обновления игры </a:t>
            </a:r>
            <a:endParaRPr lang="en-US" sz="1400" b="0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cxnSp>
        <p:nvCxnSpPr>
          <p:cNvPr id="3" name="Straight Connector 3"/>
          <p:cNvCxnSpPr>
            <a:cxnSpLocks/>
          </p:cNvCxnSpPr>
          <p:nvPr/>
        </p:nvCxnSpPr>
        <p:spPr>
          <a:xfrm>
            <a:off x="4053840" y="476250"/>
            <a:ext cx="5361623" cy="0"/>
          </a:xfrm>
          <a:prstGeom prst="line">
            <a:avLst/>
          </a:prstGeom>
          <a:ln w="9525">
            <a:solidFill>
              <a:srgbClr val="000000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Тестирование продукта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15278" y="633490"/>
            <a:ext cx="8528722" cy="472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911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21600000">
            <a:off x="328538" y="330975"/>
            <a:ext cx="3819581" cy="2095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1620"/>
              </a:lnSpc>
            </a:pPr>
            <a:r>
              <a:rPr lang="ru-RU" sz="135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Заключение</a:t>
            </a:r>
            <a:endParaRPr lang="en-US" sz="1350" b="0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cxnSp>
        <p:nvCxnSpPr>
          <p:cNvPr id="3" name="Straight Connector 3"/>
          <p:cNvCxnSpPr>
            <a:cxnSpLocks/>
          </p:cNvCxnSpPr>
          <p:nvPr/>
        </p:nvCxnSpPr>
        <p:spPr>
          <a:xfrm>
            <a:off x="1470660" y="476250"/>
            <a:ext cx="7944803" cy="0"/>
          </a:xfrm>
          <a:prstGeom prst="line">
            <a:avLst/>
          </a:prstGeom>
          <a:ln w="9525">
            <a:solidFill>
              <a:srgbClr val="000000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5"/>
          <p:cNvGrpSpPr/>
          <p:nvPr/>
        </p:nvGrpSpPr>
        <p:grpSpPr>
          <a:xfrm rot="21600000">
            <a:off x="2956861" y="1088374"/>
            <a:ext cx="3835909" cy="3835909"/>
            <a:chOff x="2956861" y="1088374"/>
            <a:chExt cx="3835909" cy="3835909"/>
          </a:xfrm>
        </p:grpSpPr>
        <p:sp>
          <p:nvSpPr>
            <p:cNvPr id="4" name="Freeform 4"/>
            <p:cNvSpPr/>
            <p:nvPr/>
          </p:nvSpPr>
          <p:spPr>
            <a:xfrm>
              <a:off x="2956861" y="1088374"/>
              <a:ext cx="3835909" cy="3835909"/>
            </a:xfrm>
            <a:custGeom>
              <a:avLst/>
              <a:gdLst/>
              <a:ahLst/>
              <a:cxnLst/>
              <a:rect l="0" t="0" r="0" b="0"/>
              <a:pathLst>
                <a:path w="304800" h="304590">
                  <a:moveTo>
                    <a:pt x="152400" y="1895"/>
                  </a:moveTo>
                  <a:cubicBezTo>
                    <a:pt x="235477" y="1895"/>
                    <a:pt x="302905" y="69256"/>
                    <a:pt x="302914" y="152333"/>
                  </a:cubicBezTo>
                  <a:cubicBezTo>
                    <a:pt x="302914" y="235420"/>
                    <a:pt x="235487" y="302695"/>
                    <a:pt x="152400" y="302695"/>
                  </a:cubicBezTo>
                  <a:cubicBezTo>
                    <a:pt x="69256" y="302695"/>
                    <a:pt x="1895" y="235410"/>
                    <a:pt x="1895" y="152324"/>
                  </a:cubicBezTo>
                  <a:cubicBezTo>
                    <a:pt x="1895" y="69256"/>
                    <a:pt x="69247" y="1895"/>
                    <a:pt x="152400" y="1895"/>
                  </a:cubicBezTo>
                  <a:moveTo>
                    <a:pt x="152400" y="0"/>
                  </a:moveTo>
                  <a:cubicBezTo>
                    <a:pt x="68370" y="0"/>
                    <a:pt x="0" y="68332"/>
                    <a:pt x="0" y="152324"/>
                  </a:cubicBezTo>
                  <a:cubicBezTo>
                    <a:pt x="0" y="236277"/>
                    <a:pt x="68361" y="304590"/>
                    <a:pt x="152400" y="304590"/>
                  </a:cubicBezTo>
                  <a:cubicBezTo>
                    <a:pt x="236439" y="304590"/>
                    <a:pt x="304800" y="236287"/>
                    <a:pt x="304800" y="152333"/>
                  </a:cubicBezTo>
                  <a:cubicBezTo>
                    <a:pt x="304790" y="68342"/>
                    <a:pt x="236420" y="0"/>
                    <a:pt x="152400" y="0"/>
                  </a:cubicBezTo>
                  <a:lnTo>
                    <a:pt x="152400" y="0"/>
                  </a:lnTo>
                  <a:close/>
                </a:path>
              </a:pathLst>
            </a:custGeom>
            <a:solidFill>
              <a:srgbClr val="E5E5E5">
                <a:alpha val="100000"/>
              </a:srgbClr>
            </a:solidFill>
          </p:spPr>
        </p:sp>
      </p:grpSp>
      <p:sp>
        <p:nvSpPr>
          <p:cNvPr id="10" name="TextBox 10"/>
          <p:cNvSpPr txBox="1"/>
          <p:nvPr/>
        </p:nvSpPr>
        <p:spPr>
          <a:xfrm rot="21600000">
            <a:off x="329406" y="1285875"/>
            <a:ext cx="2388450" cy="6477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r">
              <a:lnSpc>
                <a:spcPts val="2550"/>
              </a:lnSpc>
            </a:pPr>
            <a:r>
              <a:rPr lang="ru-RU" sz="1500" dirty="0">
                <a:solidFill>
                  <a:srgbClr val="000000">
                    <a:alpha val="90000"/>
                  </a:srgbClr>
                </a:solidFill>
                <a:latin typeface="Manrope"/>
              </a:rPr>
              <a:t>Задачи выполнены</a:t>
            </a:r>
          </a:p>
        </p:txBody>
      </p:sp>
      <p:sp>
        <p:nvSpPr>
          <p:cNvPr id="11" name="TextBox 11"/>
          <p:cNvSpPr txBox="1"/>
          <p:nvPr/>
        </p:nvSpPr>
        <p:spPr>
          <a:xfrm rot="21600000">
            <a:off x="328538" y="3668181"/>
            <a:ext cx="2388450" cy="6477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r">
              <a:lnSpc>
                <a:spcPts val="2550"/>
              </a:lnSpc>
            </a:pPr>
            <a:r>
              <a:rPr lang="ru-RU" sz="1500" dirty="0">
                <a:solidFill>
                  <a:srgbClr val="000000">
                    <a:alpha val="90000"/>
                  </a:srgbClr>
                </a:solidFill>
                <a:latin typeface="Manrope"/>
              </a:rPr>
              <a:t>Поставленная цель достигнута</a:t>
            </a:r>
            <a:endParaRPr lang="en-US" sz="1500" dirty="0">
              <a:solidFill>
                <a:srgbClr val="000000">
                  <a:alpha val="90000"/>
                </a:srgbClr>
              </a:solidFill>
              <a:latin typeface="Manrope"/>
            </a:endParaRPr>
          </a:p>
        </p:txBody>
      </p:sp>
      <p:sp>
        <p:nvSpPr>
          <p:cNvPr id="12" name="TextBox 12"/>
          <p:cNvSpPr txBox="1"/>
          <p:nvPr/>
        </p:nvSpPr>
        <p:spPr>
          <a:xfrm rot="21600000">
            <a:off x="6850380" y="1285874"/>
            <a:ext cx="2388450" cy="6477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2550"/>
              </a:lnSpc>
            </a:pPr>
            <a:r>
              <a:rPr lang="ru-RU" sz="1500" dirty="0">
                <a:solidFill>
                  <a:srgbClr val="000000">
                    <a:alpha val="90000"/>
                  </a:srgbClr>
                </a:solidFill>
                <a:latin typeface="Manrope"/>
              </a:rPr>
              <a:t>Обновление разработано и протестировано</a:t>
            </a:r>
            <a:endParaRPr lang="en-US" sz="1500" b="0" i="0" spc="0" dirty="0">
              <a:solidFill>
                <a:srgbClr val="000000">
                  <a:alpha val="90000"/>
                </a:srgbClr>
              </a:solidFill>
              <a:latin typeface="Manrope"/>
            </a:endParaRPr>
          </a:p>
        </p:txBody>
      </p:sp>
      <p:sp>
        <p:nvSpPr>
          <p:cNvPr id="13" name="TextBox 13"/>
          <p:cNvSpPr txBox="1"/>
          <p:nvPr/>
        </p:nvSpPr>
        <p:spPr>
          <a:xfrm rot="21600000">
            <a:off x="6850380" y="3621617"/>
            <a:ext cx="2499769" cy="1388529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>
              <a:lnSpc>
                <a:spcPts val="2550"/>
              </a:lnSpc>
            </a:pPr>
            <a:r>
              <a:rPr lang="ru-RU" sz="1500" b="0" i="0" spc="0" dirty="0">
                <a:solidFill>
                  <a:srgbClr val="000000">
                    <a:alpha val="90000"/>
                  </a:srgbClr>
                </a:solidFill>
                <a:latin typeface="Manrope"/>
              </a:rPr>
              <a:t>Проблема </a:t>
            </a:r>
            <a:r>
              <a:rPr lang="ru-RU" sz="1500" dirty="0">
                <a:solidFill>
                  <a:srgbClr val="000000">
                    <a:alpha val="90000"/>
                  </a:srgbClr>
                </a:solidFill>
                <a:latin typeface="Manrope"/>
              </a:rPr>
              <a:t>решена,  активность и увлечённость игровым процессом была  увеличена</a:t>
            </a:r>
            <a:endParaRPr lang="en-US" sz="1500" b="0" i="0" spc="0" dirty="0">
              <a:solidFill>
                <a:srgbClr val="000000">
                  <a:alpha val="90000"/>
                </a:srgbClr>
              </a:solidFill>
              <a:latin typeface="Manrope"/>
            </a:endParaRPr>
          </a:p>
        </p:txBody>
      </p:sp>
      <p:grpSp>
        <p:nvGrpSpPr>
          <p:cNvPr id="15" name="Group 15"/>
          <p:cNvGrpSpPr/>
          <p:nvPr/>
        </p:nvGrpSpPr>
        <p:grpSpPr>
          <a:xfrm rot="5400000" flipH="1">
            <a:off x="4707569" y="1011842"/>
            <a:ext cx="334493" cy="182926"/>
            <a:chOff x="4707569" y="1011842"/>
            <a:chExt cx="334493" cy="182926"/>
          </a:xfrm>
        </p:grpSpPr>
        <p:sp>
          <p:nvSpPr>
            <p:cNvPr id="14" name="Freeform 14"/>
            <p:cNvSpPr/>
            <p:nvPr/>
          </p:nvSpPr>
          <p:spPr>
            <a:xfrm>
              <a:off x="4707569" y="1011842"/>
              <a:ext cx="334493" cy="182926"/>
            </a:xfrm>
            <a:custGeom>
              <a:avLst/>
              <a:gdLst/>
              <a:ahLst/>
              <a:cxnLst/>
              <a:rect l="0" t="0" r="0" b="0"/>
              <a:pathLst>
                <a:path w="304800" h="166745">
                  <a:moveTo>
                    <a:pt x="152400" y="166745"/>
                  </a:moveTo>
                  <a:lnTo>
                    <a:pt x="0" y="14345"/>
                  </a:lnTo>
                  <a:lnTo>
                    <a:pt x="14345" y="0"/>
                  </a:lnTo>
                  <a:lnTo>
                    <a:pt x="152400" y="138055"/>
                  </a:lnTo>
                  <a:lnTo>
                    <a:pt x="290455" y="0"/>
                  </a:lnTo>
                  <a:lnTo>
                    <a:pt x="304800" y="14345"/>
                  </a:lnTo>
                  <a:lnTo>
                    <a:pt x="152400" y="166745"/>
                  </a:lnTo>
                  <a:close/>
                </a:path>
              </a:pathLst>
            </a:custGeom>
            <a:solidFill>
              <a:srgbClr val="E5E5E5">
                <a:alpha val="100000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 rot="16200000">
            <a:off x="4707569" y="4817889"/>
            <a:ext cx="334493" cy="182926"/>
            <a:chOff x="4707569" y="4817889"/>
            <a:chExt cx="334493" cy="182926"/>
          </a:xfrm>
        </p:grpSpPr>
        <p:sp>
          <p:nvSpPr>
            <p:cNvPr id="16" name="Freeform 16"/>
            <p:cNvSpPr/>
            <p:nvPr/>
          </p:nvSpPr>
          <p:spPr>
            <a:xfrm>
              <a:off x="4707569" y="4817889"/>
              <a:ext cx="334493" cy="182926"/>
            </a:xfrm>
            <a:custGeom>
              <a:avLst/>
              <a:gdLst/>
              <a:ahLst/>
              <a:cxnLst/>
              <a:rect l="0" t="0" r="0" b="0"/>
              <a:pathLst>
                <a:path w="304800" h="166745">
                  <a:moveTo>
                    <a:pt x="152400" y="166745"/>
                  </a:moveTo>
                  <a:lnTo>
                    <a:pt x="0" y="14345"/>
                  </a:lnTo>
                  <a:lnTo>
                    <a:pt x="14345" y="0"/>
                  </a:lnTo>
                  <a:lnTo>
                    <a:pt x="152400" y="138055"/>
                  </a:lnTo>
                  <a:lnTo>
                    <a:pt x="290455" y="0"/>
                  </a:lnTo>
                  <a:lnTo>
                    <a:pt x="304800" y="14345"/>
                  </a:lnTo>
                  <a:lnTo>
                    <a:pt x="152400" y="166745"/>
                  </a:lnTo>
                  <a:close/>
                </a:path>
              </a:pathLst>
            </a:custGeom>
            <a:solidFill>
              <a:srgbClr val="E5E5E5">
                <a:alpha val="100000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 rot="10800000" flipH="1">
            <a:off x="6610593" y="2914865"/>
            <a:ext cx="334493" cy="182926"/>
            <a:chOff x="6610593" y="2914865"/>
            <a:chExt cx="334493" cy="182926"/>
          </a:xfrm>
        </p:grpSpPr>
        <p:sp>
          <p:nvSpPr>
            <p:cNvPr id="18" name="Freeform 18"/>
            <p:cNvSpPr/>
            <p:nvPr/>
          </p:nvSpPr>
          <p:spPr>
            <a:xfrm>
              <a:off x="6610593" y="2914865"/>
              <a:ext cx="334493" cy="182926"/>
            </a:xfrm>
            <a:custGeom>
              <a:avLst/>
              <a:gdLst/>
              <a:ahLst/>
              <a:cxnLst/>
              <a:rect l="0" t="0" r="0" b="0"/>
              <a:pathLst>
                <a:path w="304800" h="166745">
                  <a:moveTo>
                    <a:pt x="152400" y="166745"/>
                  </a:moveTo>
                  <a:lnTo>
                    <a:pt x="0" y="14345"/>
                  </a:lnTo>
                  <a:lnTo>
                    <a:pt x="14345" y="0"/>
                  </a:lnTo>
                  <a:lnTo>
                    <a:pt x="152400" y="138055"/>
                  </a:lnTo>
                  <a:lnTo>
                    <a:pt x="290455" y="0"/>
                  </a:lnTo>
                  <a:lnTo>
                    <a:pt x="304800" y="14345"/>
                  </a:lnTo>
                  <a:lnTo>
                    <a:pt x="152400" y="166745"/>
                  </a:lnTo>
                  <a:close/>
                </a:path>
              </a:pathLst>
            </a:custGeom>
            <a:solidFill>
              <a:srgbClr val="E5E5E5">
                <a:alpha val="100000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 rot="21600000">
            <a:off x="2804546" y="2914865"/>
            <a:ext cx="334493" cy="182926"/>
            <a:chOff x="2804546" y="2914865"/>
            <a:chExt cx="334493" cy="182926"/>
          </a:xfrm>
        </p:grpSpPr>
        <p:sp>
          <p:nvSpPr>
            <p:cNvPr id="20" name="Freeform 20"/>
            <p:cNvSpPr/>
            <p:nvPr/>
          </p:nvSpPr>
          <p:spPr>
            <a:xfrm>
              <a:off x="2804546" y="2914865"/>
              <a:ext cx="334493" cy="182926"/>
            </a:xfrm>
            <a:custGeom>
              <a:avLst/>
              <a:gdLst/>
              <a:ahLst/>
              <a:cxnLst/>
              <a:rect l="0" t="0" r="0" b="0"/>
              <a:pathLst>
                <a:path w="304800" h="166745">
                  <a:moveTo>
                    <a:pt x="152400" y="166745"/>
                  </a:moveTo>
                  <a:lnTo>
                    <a:pt x="0" y="14345"/>
                  </a:lnTo>
                  <a:lnTo>
                    <a:pt x="14345" y="0"/>
                  </a:lnTo>
                  <a:lnTo>
                    <a:pt x="152400" y="138055"/>
                  </a:lnTo>
                  <a:lnTo>
                    <a:pt x="290455" y="0"/>
                  </a:lnTo>
                  <a:lnTo>
                    <a:pt x="304800" y="14345"/>
                  </a:lnTo>
                  <a:lnTo>
                    <a:pt x="152400" y="166745"/>
                  </a:lnTo>
                  <a:close/>
                </a:path>
              </a:pathLst>
            </a:custGeom>
            <a:solidFill>
              <a:srgbClr val="E5E5E5">
                <a:alpha val="100000"/>
              </a:srgbClr>
            </a:solidFill>
          </p:spPr>
        </p:sp>
      </p:grpSp>
      <p:sp>
        <p:nvSpPr>
          <p:cNvPr id="22" name="TextBox 22"/>
          <p:cNvSpPr txBox="1"/>
          <p:nvPr/>
        </p:nvSpPr>
        <p:spPr>
          <a:xfrm rot="21600000">
            <a:off x="3251994" y="2259590"/>
            <a:ext cx="3233794" cy="1362025"/>
          </a:xfrm>
          <a:prstGeom prst="rect">
            <a:avLst/>
          </a:prstGeom>
        </p:spPr>
        <p:txBody>
          <a:bodyPr lIns="0" tIns="43200" rIns="0" bIns="0" rtlCol="0" anchor="t"/>
          <a:lstStyle/>
          <a:p>
            <a:pPr algn="ctr">
              <a:lnSpc>
                <a:spcPts val="3300"/>
              </a:lnSpc>
            </a:pPr>
            <a:r>
              <a:rPr lang="ru-RU" sz="2400" b="1" i="0" spc="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Итоги исследовательской работы</a:t>
            </a:r>
            <a:endParaRPr lang="en-US" sz="2400" b="1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2247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9753600" cy="5486400"/>
            <a:chOff x="0" y="0"/>
            <a:chExt cx="9753600" cy="54864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21600000">
            <a:off x="-114300" y="-384488"/>
            <a:ext cx="9982200" cy="6255377"/>
            <a:chOff x="-114300" y="-384488"/>
            <a:chExt cx="9982200" cy="6255377"/>
          </a:xfrm>
        </p:grpSpPr>
        <p:sp>
          <p:nvSpPr>
            <p:cNvPr id="4" name="Freeform 4"/>
            <p:cNvSpPr/>
            <p:nvPr/>
          </p:nvSpPr>
          <p:spPr>
            <a:xfrm>
              <a:off x="-114300" y="-384488"/>
              <a:ext cx="9982200" cy="6255377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/>
                <a:extLst>
                  <a:ext uri="{BEBA8EAE-BF5A-486C-A8C5-ECC9F3942E4B}">
                    <a14:imgProps xmlns:a14="http://schemas.microsoft.com/office/drawing/2010/main" xmlns="">
                      <a14:imgLayer r:embed="rId3">
                        <a14:imgEffect>
                          <a14:brightnessContrast bright="-20000" contrast="-40000"/>
                        </a14:imgEffect>
                      </a14:imgLayer>
                    </a14:imgProps>
                  </a:ext>
                </a:extLst>
              </a:blip>
              <a:stretch>
                <a:fillRect t="-51601" b="-87765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 rot="21600000">
            <a:off x="328538" y="321450"/>
            <a:ext cx="1471669" cy="2095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1620"/>
              </a:lnSpc>
            </a:pPr>
            <a:r>
              <a:rPr lang="ru-RU" sz="1350" b="1" dirty="0">
                <a:solidFill>
                  <a:srgbClr val="FFFFFF">
                    <a:alpha val="100000"/>
                  </a:srgbClr>
                </a:solidFill>
                <a:latin typeface="Manrope"/>
              </a:rPr>
              <a:t>МАОУ СОШ</a:t>
            </a:r>
            <a:r>
              <a:rPr lang="en-US" sz="1350" b="1" dirty="0">
                <a:solidFill>
                  <a:srgbClr val="FFFFFF">
                    <a:alpha val="100000"/>
                  </a:srgbClr>
                </a:solidFill>
                <a:latin typeface="Manrope"/>
              </a:rPr>
              <a:t> </a:t>
            </a:r>
            <a:r>
              <a:rPr lang="ru-RU" sz="1350" b="1" dirty="0">
                <a:solidFill>
                  <a:srgbClr val="FFFFFF">
                    <a:alpha val="100000"/>
                  </a:srgbClr>
                </a:solidFill>
                <a:latin typeface="Manrope"/>
              </a:rPr>
              <a:t>№93 </a:t>
            </a:r>
            <a:endParaRPr lang="en-US" sz="1350" b="1" dirty="0">
              <a:solidFill>
                <a:srgbClr val="FFFFFF">
                  <a:alpha val="100000"/>
                </a:srgbClr>
              </a:solidFill>
              <a:latin typeface="Manrope"/>
            </a:endParaRPr>
          </a:p>
        </p:txBody>
      </p:sp>
      <p:sp>
        <p:nvSpPr>
          <p:cNvPr id="8" name="TextBox 8"/>
          <p:cNvSpPr txBox="1"/>
          <p:nvPr/>
        </p:nvSpPr>
        <p:spPr>
          <a:xfrm rot="21600000">
            <a:off x="8520038" y="326213"/>
            <a:ext cx="900169" cy="2095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r">
              <a:lnSpc>
                <a:spcPts val="1620"/>
              </a:lnSpc>
            </a:pPr>
            <a:r>
              <a:rPr lang="en-US" sz="1350" b="1" i="0" spc="0" dirty="0">
                <a:solidFill>
                  <a:srgbClr val="FFFFFF">
                    <a:alpha val="100000"/>
                  </a:srgbClr>
                </a:solidFill>
                <a:latin typeface="Manrope"/>
              </a:rPr>
              <a:t>202</a:t>
            </a:r>
            <a:r>
              <a:rPr lang="ru-RU" sz="1350" b="1" i="0" spc="0" dirty="0">
                <a:solidFill>
                  <a:srgbClr val="FFFFFF">
                    <a:alpha val="100000"/>
                  </a:srgbClr>
                </a:solidFill>
                <a:latin typeface="Manrope"/>
              </a:rPr>
              <a:t>1</a:t>
            </a:r>
            <a:endParaRPr lang="en-US" sz="1350" b="1" i="0" spc="0" dirty="0">
              <a:solidFill>
                <a:srgbClr val="FFFFFF">
                  <a:alpha val="100000"/>
                </a:srgbClr>
              </a:solidFill>
              <a:latin typeface="Manrope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xmlns="" id="{AF979EEE-3F60-416B-BF01-F5AB5186CAE7}"/>
              </a:ext>
            </a:extLst>
          </p:cNvPr>
          <p:cNvSpPr txBox="1"/>
          <p:nvPr/>
        </p:nvSpPr>
        <p:spPr>
          <a:xfrm>
            <a:off x="326157" y="2451187"/>
            <a:ext cx="9094050" cy="584025"/>
          </a:xfrm>
          <a:prstGeom prst="rect">
            <a:avLst/>
          </a:prstGeom>
        </p:spPr>
        <p:txBody>
          <a:bodyPr lIns="0" tIns="86400" rIns="0" bIns="0" rtlCol="0" anchor="t"/>
          <a:lstStyle/>
          <a:p>
            <a:pPr algn="ctr">
              <a:lnSpc>
                <a:spcPts val="4200"/>
              </a:lnSpc>
            </a:pPr>
            <a:r>
              <a:rPr lang="ru-RU" sz="5400" dirty="0">
                <a:solidFill>
                  <a:srgbClr val="FFFFFF">
                    <a:alpha val="100000"/>
                  </a:srgbClr>
                </a:solidFill>
                <a:latin typeface="Franklin Gothic Demi" panose="020B0703020102020204" pitchFamily="34" charset="0"/>
              </a:rPr>
              <a:t>Спасибо за внимание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8005688" y="-33387"/>
            <a:ext cx="1806653" cy="5584825"/>
            <a:chOff x="8005688" y="-33387"/>
            <a:chExt cx="1806653" cy="5584825"/>
          </a:xfrm>
        </p:grpSpPr>
        <p:sp>
          <p:nvSpPr>
            <p:cNvPr id="2" name="Freeform 2"/>
            <p:cNvSpPr/>
            <p:nvPr/>
          </p:nvSpPr>
          <p:spPr>
            <a:xfrm>
              <a:off x="8005688" y="-33387"/>
              <a:ext cx="1806653" cy="55848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/>
              </a:blip>
              <a:stretch>
                <a:fillRect l="-53042" r="-53042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 rot="21600000">
            <a:off x="328538" y="268110"/>
            <a:ext cx="3819581" cy="2095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620"/>
              </a:lnSpc>
            </a:pPr>
            <a:r>
              <a:rPr lang="ru-RU" sz="1400" b="1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Введение</a:t>
            </a:r>
            <a:endParaRPr lang="en-US" sz="1350" b="1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sp>
        <p:nvSpPr>
          <p:cNvPr id="5" name="TextBox 5"/>
          <p:cNvSpPr txBox="1"/>
          <p:nvPr/>
        </p:nvSpPr>
        <p:spPr>
          <a:xfrm rot="21600000">
            <a:off x="649558" y="857250"/>
            <a:ext cx="7122842" cy="4155301"/>
          </a:xfrm>
          <a:prstGeom prst="rect">
            <a:avLst/>
          </a:prstGeom>
        </p:spPr>
        <p:txBody>
          <a:bodyPr lIns="0" tIns="32400" rIns="0" bIns="0" rtlCol="0" anchor="t"/>
          <a:lstStyle/>
          <a:p>
            <a:pPr indent="108000">
              <a:spcBef>
                <a:spcPts val="800"/>
              </a:spcBef>
            </a:pPr>
            <a:r>
              <a:rPr lang="ru-RU" sz="2000" b="1" dirty="0"/>
              <a:t>Цель:</a:t>
            </a:r>
            <a:r>
              <a:rPr lang="ru-RU" sz="2000" dirty="0"/>
              <a:t> разработать улучшения для онлайн игры </a:t>
            </a:r>
            <a:r>
              <a:rPr lang="ru-RU" sz="2000" dirty="0" err="1"/>
              <a:t>CPPS.app</a:t>
            </a:r>
            <a:r>
              <a:rPr lang="ru-RU" sz="2000" dirty="0"/>
              <a:t> на мультимедийной платформе </a:t>
            </a:r>
            <a:r>
              <a:rPr lang="ru-RU" sz="2000" dirty="0" err="1"/>
              <a:t>Flash</a:t>
            </a:r>
            <a:r>
              <a:rPr lang="ru-RU" sz="2000" dirty="0"/>
              <a:t>.</a:t>
            </a:r>
          </a:p>
          <a:p>
            <a:pPr indent="108000">
              <a:spcBef>
                <a:spcPts val="800"/>
              </a:spcBef>
            </a:pPr>
            <a:endParaRPr lang="ru-RU" sz="2000" dirty="0"/>
          </a:p>
          <a:p>
            <a:pPr indent="108000">
              <a:spcBef>
                <a:spcPts val="800"/>
              </a:spcBef>
            </a:pPr>
            <a:r>
              <a:rPr lang="ru-RU" sz="2000" b="1" dirty="0"/>
              <a:t>Задачи: </a:t>
            </a:r>
            <a:endParaRPr lang="ru-RU" sz="2000" dirty="0"/>
          </a:p>
          <a:p>
            <a:pPr lvl="1">
              <a:spcBef>
                <a:spcPts val="200"/>
              </a:spcBef>
            </a:pPr>
            <a:r>
              <a:rPr lang="ru-RU" sz="2000" dirty="0"/>
              <a:t>Изучить литературу и интернет-источники по программе.</a:t>
            </a:r>
          </a:p>
          <a:p>
            <a:pPr lvl="1">
              <a:spcBef>
                <a:spcPts val="200"/>
              </a:spcBef>
            </a:pPr>
            <a:r>
              <a:rPr lang="ru-RU" sz="2000" dirty="0"/>
              <a:t>Проанализировать какие технологии стоит использовать для создания обновления.</a:t>
            </a:r>
          </a:p>
          <a:p>
            <a:pPr lvl="1">
              <a:spcBef>
                <a:spcPts val="200"/>
              </a:spcBef>
            </a:pPr>
            <a:r>
              <a:rPr lang="ru-RU" sz="2000" dirty="0"/>
              <a:t>Провести анкетирование среди игроков.</a:t>
            </a:r>
          </a:p>
          <a:p>
            <a:pPr lvl="1">
              <a:spcBef>
                <a:spcPts val="200"/>
              </a:spcBef>
            </a:pPr>
            <a:r>
              <a:rPr lang="ru-RU" sz="2000" dirty="0"/>
              <a:t>Создать ряд улучшений онлайн игры.</a:t>
            </a:r>
          </a:p>
          <a:p>
            <a:pPr lvl="1">
              <a:spcBef>
                <a:spcPts val="200"/>
              </a:spcBef>
            </a:pPr>
            <a:r>
              <a:rPr lang="ru-RU" sz="2000" dirty="0"/>
              <a:t>Протестировать нововведения на отдельном игровом сервере.</a:t>
            </a:r>
          </a:p>
        </p:txBody>
      </p:sp>
      <p:grpSp>
        <p:nvGrpSpPr>
          <p:cNvPr id="7" name="Group 7"/>
          <p:cNvGrpSpPr/>
          <p:nvPr/>
        </p:nvGrpSpPr>
        <p:grpSpPr>
          <a:xfrm rot="21600000">
            <a:off x="715769" y="2367335"/>
            <a:ext cx="274609" cy="274609"/>
            <a:chOff x="3429000" y="1666875"/>
            <a:chExt cx="352425" cy="352425"/>
          </a:xfrm>
        </p:grpSpPr>
        <p:sp>
          <p:nvSpPr>
            <p:cNvPr id="6" name="Freeform 6"/>
            <p:cNvSpPr/>
            <p:nvPr/>
          </p:nvSpPr>
          <p:spPr>
            <a:xfrm>
              <a:off x="3429000" y="1666875"/>
              <a:ext cx="352425" cy="352425"/>
            </a:xfrm>
            <a:custGeom>
              <a:avLst/>
              <a:gdLst/>
              <a:ahLst/>
              <a:cxnLst/>
              <a:rect l="0" t="0" r="0" b="0"/>
              <a:pathLst>
                <a:path w="304800" h="304590">
                  <a:moveTo>
                    <a:pt x="152400" y="6868"/>
                  </a:moveTo>
                  <a:cubicBezTo>
                    <a:pt x="232734" y="6868"/>
                    <a:pt x="297932" y="71999"/>
                    <a:pt x="297942" y="152333"/>
                  </a:cubicBezTo>
                  <a:cubicBezTo>
                    <a:pt x="297942" y="232677"/>
                    <a:pt x="232743" y="297723"/>
                    <a:pt x="152400" y="297723"/>
                  </a:cubicBezTo>
                  <a:cubicBezTo>
                    <a:pt x="71999" y="297723"/>
                    <a:pt x="6868" y="232667"/>
                    <a:pt x="6868" y="152324"/>
                  </a:cubicBezTo>
                  <a:cubicBezTo>
                    <a:pt x="6868" y="71999"/>
                    <a:pt x="71999" y="6868"/>
                    <a:pt x="152400" y="6868"/>
                  </a:cubicBezTo>
                  <a:moveTo>
                    <a:pt x="152400" y="0"/>
                  </a:moveTo>
                  <a:cubicBezTo>
                    <a:pt x="68370" y="0"/>
                    <a:pt x="0" y="68332"/>
                    <a:pt x="0" y="152324"/>
                  </a:cubicBezTo>
                  <a:cubicBezTo>
                    <a:pt x="0" y="236287"/>
                    <a:pt x="68361" y="304590"/>
                    <a:pt x="152400" y="304590"/>
                  </a:cubicBezTo>
                  <a:cubicBezTo>
                    <a:pt x="236439" y="304590"/>
                    <a:pt x="304800" y="236287"/>
                    <a:pt x="304800" y="152333"/>
                  </a:cubicBezTo>
                  <a:cubicBezTo>
                    <a:pt x="304790" y="68332"/>
                    <a:pt x="236420" y="0"/>
                    <a:pt x="152400" y="0"/>
                  </a:cubicBezTo>
                  <a:lnTo>
                    <a:pt x="152400" y="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 rot="21600000">
            <a:off x="710277" y="2419469"/>
            <a:ext cx="287640" cy="133594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350"/>
              </a:lnSpc>
            </a:pPr>
            <a:r>
              <a:rPr lang="en-US" sz="1350" b="0" i="0" spc="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1</a:t>
            </a:r>
          </a:p>
        </p:txBody>
      </p:sp>
      <p:grpSp>
        <p:nvGrpSpPr>
          <p:cNvPr id="10" name="Group 10"/>
          <p:cNvGrpSpPr/>
          <p:nvPr/>
        </p:nvGrpSpPr>
        <p:grpSpPr>
          <a:xfrm rot="21600000">
            <a:off x="714581" y="2724519"/>
            <a:ext cx="274609" cy="274609"/>
            <a:chOff x="3429000" y="2349500"/>
            <a:chExt cx="352425" cy="352425"/>
          </a:xfrm>
        </p:grpSpPr>
        <p:sp>
          <p:nvSpPr>
            <p:cNvPr id="9" name="Freeform 9"/>
            <p:cNvSpPr/>
            <p:nvPr/>
          </p:nvSpPr>
          <p:spPr>
            <a:xfrm>
              <a:off x="3429000" y="2349500"/>
              <a:ext cx="352425" cy="352425"/>
            </a:xfrm>
            <a:custGeom>
              <a:avLst/>
              <a:gdLst/>
              <a:ahLst/>
              <a:cxnLst/>
              <a:rect l="0" t="0" r="0" b="0"/>
              <a:pathLst>
                <a:path w="304800" h="304590">
                  <a:moveTo>
                    <a:pt x="152400" y="6868"/>
                  </a:moveTo>
                  <a:cubicBezTo>
                    <a:pt x="232734" y="6868"/>
                    <a:pt x="297932" y="71999"/>
                    <a:pt x="297942" y="152333"/>
                  </a:cubicBezTo>
                  <a:cubicBezTo>
                    <a:pt x="297942" y="232677"/>
                    <a:pt x="232743" y="297723"/>
                    <a:pt x="152400" y="297723"/>
                  </a:cubicBezTo>
                  <a:cubicBezTo>
                    <a:pt x="71999" y="297723"/>
                    <a:pt x="6868" y="232667"/>
                    <a:pt x="6868" y="152324"/>
                  </a:cubicBezTo>
                  <a:cubicBezTo>
                    <a:pt x="6868" y="71999"/>
                    <a:pt x="71999" y="6868"/>
                    <a:pt x="152400" y="6868"/>
                  </a:cubicBezTo>
                  <a:moveTo>
                    <a:pt x="152400" y="0"/>
                  </a:moveTo>
                  <a:cubicBezTo>
                    <a:pt x="68370" y="0"/>
                    <a:pt x="0" y="68332"/>
                    <a:pt x="0" y="152324"/>
                  </a:cubicBezTo>
                  <a:cubicBezTo>
                    <a:pt x="0" y="236287"/>
                    <a:pt x="68361" y="304590"/>
                    <a:pt x="152400" y="304590"/>
                  </a:cubicBezTo>
                  <a:cubicBezTo>
                    <a:pt x="236439" y="304590"/>
                    <a:pt x="304800" y="236287"/>
                    <a:pt x="304800" y="152333"/>
                  </a:cubicBezTo>
                  <a:cubicBezTo>
                    <a:pt x="304790" y="68332"/>
                    <a:pt x="236420" y="0"/>
                    <a:pt x="152400" y="0"/>
                  </a:cubicBezTo>
                  <a:lnTo>
                    <a:pt x="152400" y="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 rot="21600000">
            <a:off x="709089" y="2767127"/>
            <a:ext cx="287640" cy="133594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350"/>
              </a:lnSpc>
            </a:pPr>
            <a:r>
              <a:rPr lang="en-US" sz="1350" b="0" i="0" spc="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2</a:t>
            </a:r>
          </a:p>
        </p:txBody>
      </p:sp>
      <p:grpSp>
        <p:nvGrpSpPr>
          <p:cNvPr id="13" name="Group 13"/>
          <p:cNvGrpSpPr/>
          <p:nvPr/>
        </p:nvGrpSpPr>
        <p:grpSpPr>
          <a:xfrm rot="21600000">
            <a:off x="715768" y="3325815"/>
            <a:ext cx="274609" cy="274609"/>
            <a:chOff x="3429000" y="3032125"/>
            <a:chExt cx="352425" cy="352425"/>
          </a:xfrm>
        </p:grpSpPr>
        <p:sp>
          <p:nvSpPr>
            <p:cNvPr id="12" name="Freeform 12"/>
            <p:cNvSpPr/>
            <p:nvPr/>
          </p:nvSpPr>
          <p:spPr>
            <a:xfrm>
              <a:off x="3429000" y="3032125"/>
              <a:ext cx="352425" cy="352425"/>
            </a:xfrm>
            <a:custGeom>
              <a:avLst/>
              <a:gdLst/>
              <a:ahLst/>
              <a:cxnLst/>
              <a:rect l="0" t="0" r="0" b="0"/>
              <a:pathLst>
                <a:path w="304800" h="304590">
                  <a:moveTo>
                    <a:pt x="152400" y="6868"/>
                  </a:moveTo>
                  <a:cubicBezTo>
                    <a:pt x="232734" y="6868"/>
                    <a:pt x="297932" y="71999"/>
                    <a:pt x="297942" y="152333"/>
                  </a:cubicBezTo>
                  <a:cubicBezTo>
                    <a:pt x="297942" y="232677"/>
                    <a:pt x="232743" y="297723"/>
                    <a:pt x="152400" y="297723"/>
                  </a:cubicBezTo>
                  <a:cubicBezTo>
                    <a:pt x="71999" y="297723"/>
                    <a:pt x="6868" y="232667"/>
                    <a:pt x="6868" y="152324"/>
                  </a:cubicBezTo>
                  <a:cubicBezTo>
                    <a:pt x="6868" y="71999"/>
                    <a:pt x="71999" y="6868"/>
                    <a:pt x="152400" y="6868"/>
                  </a:cubicBezTo>
                  <a:moveTo>
                    <a:pt x="152400" y="0"/>
                  </a:moveTo>
                  <a:cubicBezTo>
                    <a:pt x="68370" y="0"/>
                    <a:pt x="0" y="68332"/>
                    <a:pt x="0" y="152324"/>
                  </a:cubicBezTo>
                  <a:cubicBezTo>
                    <a:pt x="0" y="236287"/>
                    <a:pt x="68361" y="304590"/>
                    <a:pt x="152400" y="304590"/>
                  </a:cubicBezTo>
                  <a:cubicBezTo>
                    <a:pt x="236439" y="304590"/>
                    <a:pt x="304800" y="236287"/>
                    <a:pt x="304800" y="152333"/>
                  </a:cubicBezTo>
                  <a:cubicBezTo>
                    <a:pt x="304790" y="68332"/>
                    <a:pt x="236420" y="0"/>
                    <a:pt x="152400" y="0"/>
                  </a:cubicBezTo>
                  <a:lnTo>
                    <a:pt x="152400" y="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sp>
        <p:nvSpPr>
          <p:cNvPr id="14" name="TextBox 14"/>
          <p:cNvSpPr txBox="1"/>
          <p:nvPr/>
        </p:nvSpPr>
        <p:spPr>
          <a:xfrm rot="21600000">
            <a:off x="710276" y="3373185"/>
            <a:ext cx="287640" cy="133594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350"/>
              </a:lnSpc>
            </a:pPr>
            <a:r>
              <a:rPr lang="en-US" sz="1350" b="0" i="0" spc="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3</a:t>
            </a:r>
          </a:p>
        </p:txBody>
      </p:sp>
      <p:grpSp>
        <p:nvGrpSpPr>
          <p:cNvPr id="16" name="Group 16"/>
          <p:cNvGrpSpPr/>
          <p:nvPr/>
        </p:nvGrpSpPr>
        <p:grpSpPr>
          <a:xfrm rot="21600000">
            <a:off x="720931" y="3696340"/>
            <a:ext cx="274609" cy="274609"/>
            <a:chOff x="3429000" y="3714750"/>
            <a:chExt cx="352425" cy="352425"/>
          </a:xfrm>
        </p:grpSpPr>
        <p:sp>
          <p:nvSpPr>
            <p:cNvPr id="15" name="Freeform 15"/>
            <p:cNvSpPr/>
            <p:nvPr/>
          </p:nvSpPr>
          <p:spPr>
            <a:xfrm>
              <a:off x="3429000" y="3714750"/>
              <a:ext cx="352425" cy="352425"/>
            </a:xfrm>
            <a:custGeom>
              <a:avLst/>
              <a:gdLst/>
              <a:ahLst/>
              <a:cxnLst/>
              <a:rect l="0" t="0" r="0" b="0"/>
              <a:pathLst>
                <a:path w="304800" h="304590">
                  <a:moveTo>
                    <a:pt x="152400" y="6868"/>
                  </a:moveTo>
                  <a:cubicBezTo>
                    <a:pt x="232734" y="6868"/>
                    <a:pt x="297932" y="71999"/>
                    <a:pt x="297942" y="152333"/>
                  </a:cubicBezTo>
                  <a:cubicBezTo>
                    <a:pt x="297942" y="232677"/>
                    <a:pt x="232743" y="297723"/>
                    <a:pt x="152400" y="297723"/>
                  </a:cubicBezTo>
                  <a:cubicBezTo>
                    <a:pt x="71999" y="297723"/>
                    <a:pt x="6868" y="232667"/>
                    <a:pt x="6868" y="152324"/>
                  </a:cubicBezTo>
                  <a:cubicBezTo>
                    <a:pt x="6868" y="71999"/>
                    <a:pt x="71999" y="6868"/>
                    <a:pt x="152400" y="6868"/>
                  </a:cubicBezTo>
                  <a:moveTo>
                    <a:pt x="152400" y="0"/>
                  </a:moveTo>
                  <a:cubicBezTo>
                    <a:pt x="68370" y="0"/>
                    <a:pt x="0" y="68332"/>
                    <a:pt x="0" y="152324"/>
                  </a:cubicBezTo>
                  <a:cubicBezTo>
                    <a:pt x="0" y="236287"/>
                    <a:pt x="68361" y="304590"/>
                    <a:pt x="152400" y="304590"/>
                  </a:cubicBezTo>
                  <a:cubicBezTo>
                    <a:pt x="236439" y="304590"/>
                    <a:pt x="304800" y="236287"/>
                    <a:pt x="304800" y="152333"/>
                  </a:cubicBezTo>
                  <a:cubicBezTo>
                    <a:pt x="304790" y="68332"/>
                    <a:pt x="236420" y="0"/>
                    <a:pt x="152400" y="0"/>
                  </a:cubicBezTo>
                  <a:lnTo>
                    <a:pt x="152400" y="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sp>
        <p:nvSpPr>
          <p:cNvPr id="17" name="TextBox 17"/>
          <p:cNvSpPr txBox="1"/>
          <p:nvPr/>
        </p:nvSpPr>
        <p:spPr>
          <a:xfrm rot="21600000">
            <a:off x="715439" y="3743711"/>
            <a:ext cx="287640" cy="133594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350"/>
              </a:lnSpc>
            </a:pPr>
            <a:r>
              <a:rPr lang="en-US" sz="1350" b="0" i="0" spc="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4</a:t>
            </a:r>
          </a:p>
        </p:txBody>
      </p:sp>
      <p:grpSp>
        <p:nvGrpSpPr>
          <p:cNvPr id="18" name="Group 16">
            <a:extLst>
              <a:ext uri="{FF2B5EF4-FFF2-40B4-BE49-F238E27FC236}">
                <a16:creationId xmlns:a16="http://schemas.microsoft.com/office/drawing/2014/main" xmlns="" id="{AD7B0ABC-1667-43D3-979A-219C6F730803}"/>
              </a:ext>
            </a:extLst>
          </p:cNvPr>
          <p:cNvGrpSpPr/>
          <p:nvPr/>
        </p:nvGrpSpPr>
        <p:grpSpPr>
          <a:xfrm rot="21600000">
            <a:off x="711852" y="4011653"/>
            <a:ext cx="274609" cy="274609"/>
            <a:chOff x="3429000" y="3714750"/>
            <a:chExt cx="352425" cy="352425"/>
          </a:xfrm>
        </p:grpSpPr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xmlns="" id="{6C71B376-0B21-4DB6-A20A-A82F3C10E1EC}"/>
                </a:ext>
              </a:extLst>
            </p:cNvPr>
            <p:cNvSpPr/>
            <p:nvPr/>
          </p:nvSpPr>
          <p:spPr>
            <a:xfrm>
              <a:off x="3429000" y="3714750"/>
              <a:ext cx="352425" cy="352425"/>
            </a:xfrm>
            <a:custGeom>
              <a:avLst/>
              <a:gdLst/>
              <a:ahLst/>
              <a:cxnLst/>
              <a:rect l="0" t="0" r="0" b="0"/>
              <a:pathLst>
                <a:path w="304800" h="304590">
                  <a:moveTo>
                    <a:pt x="152400" y="6868"/>
                  </a:moveTo>
                  <a:cubicBezTo>
                    <a:pt x="232734" y="6868"/>
                    <a:pt x="297932" y="71999"/>
                    <a:pt x="297942" y="152333"/>
                  </a:cubicBezTo>
                  <a:cubicBezTo>
                    <a:pt x="297942" y="232677"/>
                    <a:pt x="232743" y="297723"/>
                    <a:pt x="152400" y="297723"/>
                  </a:cubicBezTo>
                  <a:cubicBezTo>
                    <a:pt x="71999" y="297723"/>
                    <a:pt x="6868" y="232667"/>
                    <a:pt x="6868" y="152324"/>
                  </a:cubicBezTo>
                  <a:cubicBezTo>
                    <a:pt x="6868" y="71999"/>
                    <a:pt x="71999" y="6868"/>
                    <a:pt x="152400" y="6868"/>
                  </a:cubicBezTo>
                  <a:moveTo>
                    <a:pt x="152400" y="0"/>
                  </a:moveTo>
                  <a:cubicBezTo>
                    <a:pt x="68370" y="0"/>
                    <a:pt x="0" y="68332"/>
                    <a:pt x="0" y="152324"/>
                  </a:cubicBezTo>
                  <a:cubicBezTo>
                    <a:pt x="0" y="236287"/>
                    <a:pt x="68361" y="304590"/>
                    <a:pt x="152400" y="304590"/>
                  </a:cubicBezTo>
                  <a:cubicBezTo>
                    <a:pt x="236439" y="304590"/>
                    <a:pt x="304800" y="236287"/>
                    <a:pt x="304800" y="152333"/>
                  </a:cubicBezTo>
                  <a:cubicBezTo>
                    <a:pt x="304790" y="68332"/>
                    <a:pt x="236420" y="0"/>
                    <a:pt x="152400" y="0"/>
                  </a:cubicBezTo>
                  <a:lnTo>
                    <a:pt x="152400" y="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</p:spPr>
        </p:sp>
      </p:grpSp>
      <p:sp>
        <p:nvSpPr>
          <p:cNvPr id="20" name="TextBox 17">
            <a:extLst>
              <a:ext uri="{FF2B5EF4-FFF2-40B4-BE49-F238E27FC236}">
                <a16:creationId xmlns:a16="http://schemas.microsoft.com/office/drawing/2014/main" xmlns="" id="{6D763843-4E2C-4E3E-89C2-B53E4F2EB76B}"/>
              </a:ext>
            </a:extLst>
          </p:cNvPr>
          <p:cNvSpPr txBox="1"/>
          <p:nvPr/>
        </p:nvSpPr>
        <p:spPr>
          <a:xfrm rot="21600000">
            <a:off x="706360" y="4059024"/>
            <a:ext cx="287640" cy="133594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350"/>
              </a:lnSpc>
            </a:pPr>
            <a:r>
              <a:rPr lang="en-US" sz="135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5</a:t>
            </a:r>
            <a:endParaRPr lang="en-US" sz="1350" b="0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21600000">
            <a:off x="328538" y="330975"/>
            <a:ext cx="3819581" cy="2095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620"/>
              </a:lnSpc>
            </a:pPr>
            <a:r>
              <a:rPr lang="ru-RU" sz="1400" b="0" i="0" spc="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Теория</a:t>
            </a:r>
            <a:r>
              <a:rPr lang="ru-RU" sz="14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.</a:t>
            </a:r>
            <a:r>
              <a:rPr lang="ru-RU" sz="1400" b="0" i="0" spc="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 История</a:t>
            </a:r>
            <a:endParaRPr lang="en-US" sz="1400" b="0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cxnSp>
        <p:nvCxnSpPr>
          <p:cNvPr id="3" name="Straight Connector 3"/>
          <p:cNvCxnSpPr>
            <a:cxnSpLocks/>
          </p:cNvCxnSpPr>
          <p:nvPr/>
        </p:nvCxnSpPr>
        <p:spPr>
          <a:xfrm>
            <a:off x="1872000" y="476250"/>
            <a:ext cx="7543463" cy="0"/>
          </a:xfrm>
          <a:prstGeom prst="line">
            <a:avLst/>
          </a:prstGeom>
          <a:ln w="9525">
            <a:solidFill>
              <a:srgbClr val="000000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4"/>
          <p:cNvSpPr txBox="1"/>
          <p:nvPr/>
        </p:nvSpPr>
        <p:spPr>
          <a:xfrm rot="21600000">
            <a:off x="328539" y="723900"/>
            <a:ext cx="5904621" cy="4419600"/>
          </a:xfrm>
          <a:prstGeom prst="rect">
            <a:avLst/>
          </a:prstGeom>
        </p:spPr>
        <p:txBody>
          <a:bodyPr lIns="0" tIns="32400" rIns="0" bIns="0" rtlCol="0" anchor="t"/>
          <a:lstStyle/>
          <a:p>
            <a:pPr indent="108000">
              <a:lnSpc>
                <a:spcPts val="3150"/>
              </a:lnSpc>
              <a:spcBef>
                <a:spcPts val="1200"/>
              </a:spcBef>
            </a:pPr>
            <a:r>
              <a:rPr lang="ru-RU" sz="20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1996 - компания </a:t>
            </a:r>
            <a:r>
              <a:rPr lang="ru-RU" sz="2000" dirty="0" err="1">
                <a:solidFill>
                  <a:srgbClr val="000000">
                    <a:alpha val="100000"/>
                  </a:srgbClr>
                </a:solidFill>
                <a:latin typeface="Manrope"/>
              </a:rPr>
              <a:t>FutureWave</a:t>
            </a:r>
            <a:r>
              <a:rPr lang="ru-RU" sz="20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 создала программу </a:t>
            </a:r>
            <a:r>
              <a:rPr lang="ru-RU" sz="2000" dirty="0" err="1">
                <a:solidFill>
                  <a:srgbClr val="000000">
                    <a:alpha val="100000"/>
                  </a:srgbClr>
                </a:solidFill>
                <a:latin typeface="Manrope"/>
              </a:rPr>
              <a:t>Future</a:t>
            </a:r>
            <a:r>
              <a:rPr lang="ru-RU" sz="20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 </a:t>
            </a:r>
            <a:r>
              <a:rPr lang="ru-RU" sz="2000" dirty="0" err="1">
                <a:solidFill>
                  <a:srgbClr val="000000">
                    <a:alpha val="100000"/>
                  </a:srgbClr>
                </a:solidFill>
                <a:latin typeface="Manrope"/>
              </a:rPr>
              <a:t>Splash</a:t>
            </a:r>
            <a:r>
              <a:rPr lang="ru-RU" sz="20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 </a:t>
            </a:r>
            <a:r>
              <a:rPr lang="ru-RU" sz="2000" dirty="0" err="1">
                <a:solidFill>
                  <a:srgbClr val="000000">
                    <a:alpha val="100000"/>
                  </a:srgbClr>
                </a:solidFill>
                <a:latin typeface="Manrope"/>
              </a:rPr>
              <a:t>Animator</a:t>
            </a:r>
            <a:r>
              <a:rPr lang="ru-RU" sz="20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, после переименованную во </a:t>
            </a:r>
            <a:r>
              <a:rPr lang="ru-RU" sz="2000" dirty="0" err="1">
                <a:solidFill>
                  <a:srgbClr val="000000">
                    <a:alpha val="100000"/>
                  </a:srgbClr>
                </a:solidFill>
                <a:latin typeface="Manrope"/>
              </a:rPr>
              <a:t>Flash</a:t>
            </a:r>
            <a:r>
              <a:rPr lang="ru-RU" sz="20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. </a:t>
            </a:r>
          </a:p>
          <a:p>
            <a:pPr indent="108000">
              <a:lnSpc>
                <a:spcPts val="3150"/>
              </a:lnSpc>
              <a:spcBef>
                <a:spcPts val="1200"/>
              </a:spcBef>
            </a:pPr>
            <a:r>
              <a:rPr lang="ru-RU" sz="20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В 2000 году вышло очень важное обновление для </a:t>
            </a:r>
            <a:r>
              <a:rPr lang="ru-RU" sz="2000" dirty="0" err="1">
                <a:solidFill>
                  <a:srgbClr val="000000">
                    <a:alpha val="100000"/>
                  </a:srgbClr>
                </a:solidFill>
                <a:latin typeface="Manrope"/>
              </a:rPr>
              <a:t>Flash</a:t>
            </a:r>
            <a:r>
              <a:rPr lang="ru-RU" sz="20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 – </a:t>
            </a:r>
            <a:r>
              <a:rPr lang="ru-RU" sz="2000" dirty="0" err="1">
                <a:solidFill>
                  <a:srgbClr val="000000">
                    <a:alpha val="100000"/>
                  </a:srgbClr>
                </a:solidFill>
                <a:latin typeface="Manrope"/>
              </a:rPr>
              <a:t>Flash</a:t>
            </a:r>
            <a:r>
              <a:rPr lang="ru-RU" sz="20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 5. Именно в этой версии появился язык программирования </a:t>
            </a:r>
            <a:r>
              <a:rPr lang="ru-RU" sz="2000" dirty="0" err="1">
                <a:solidFill>
                  <a:srgbClr val="000000">
                    <a:alpha val="100000"/>
                  </a:srgbClr>
                </a:solidFill>
                <a:latin typeface="Manrope"/>
              </a:rPr>
              <a:t>ActionScript</a:t>
            </a:r>
            <a:r>
              <a:rPr lang="ru-RU" sz="20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 1.0</a:t>
            </a:r>
          </a:p>
          <a:p>
            <a:pPr indent="108000">
              <a:lnSpc>
                <a:spcPts val="3150"/>
              </a:lnSpc>
              <a:spcBef>
                <a:spcPts val="1200"/>
              </a:spcBef>
            </a:pPr>
            <a:r>
              <a:rPr lang="ru-RU" sz="20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В 2005 </a:t>
            </a:r>
            <a:r>
              <a:rPr lang="ru-RU" sz="2000" dirty="0" err="1">
                <a:solidFill>
                  <a:srgbClr val="000000">
                    <a:alpha val="100000"/>
                  </a:srgbClr>
                </a:solidFill>
                <a:latin typeface="Manrope"/>
              </a:rPr>
              <a:t>Macromedia</a:t>
            </a:r>
            <a:r>
              <a:rPr lang="ru-RU" sz="20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 </a:t>
            </a:r>
            <a:r>
              <a:rPr lang="ru-RU" sz="2000" dirty="0" err="1">
                <a:solidFill>
                  <a:srgbClr val="000000">
                    <a:alpha val="100000"/>
                  </a:srgbClr>
                </a:solidFill>
                <a:latin typeface="Manrope"/>
              </a:rPr>
              <a:t>Flash</a:t>
            </a:r>
            <a:r>
              <a:rPr lang="ru-RU" sz="20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 стал официально называться Adobe </a:t>
            </a:r>
            <a:r>
              <a:rPr lang="ru-RU" sz="2000" dirty="0" err="1">
                <a:solidFill>
                  <a:srgbClr val="000000">
                    <a:alpha val="100000"/>
                  </a:srgbClr>
                </a:solidFill>
                <a:latin typeface="Manrope"/>
              </a:rPr>
              <a:t>Flash</a:t>
            </a:r>
            <a:r>
              <a:rPr lang="ru-RU" sz="20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, т.к. </a:t>
            </a:r>
            <a:r>
              <a:rPr lang="ru-RU" sz="2000" dirty="0" err="1">
                <a:solidFill>
                  <a:srgbClr val="000000">
                    <a:alpha val="100000"/>
                  </a:srgbClr>
                </a:solidFill>
                <a:latin typeface="Manrope"/>
              </a:rPr>
              <a:t>Macromedia</a:t>
            </a:r>
            <a:r>
              <a:rPr lang="ru-RU" sz="20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 была приобретена Adobe </a:t>
            </a:r>
            <a:r>
              <a:rPr lang="ru-RU" sz="2000" dirty="0" err="1">
                <a:solidFill>
                  <a:srgbClr val="000000">
                    <a:alpha val="100000"/>
                  </a:srgbClr>
                </a:solidFill>
                <a:latin typeface="Manrope"/>
              </a:rPr>
              <a:t>Systems</a:t>
            </a:r>
            <a:r>
              <a:rPr lang="ru-RU" sz="20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.</a:t>
            </a:r>
            <a:endParaRPr lang="en-US" sz="2000" b="0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pic>
        <p:nvPicPr>
          <p:cNvPr id="1026" name="Picture 2" descr="https://i.pinimg.com/originals/92/43/e2/9243e29f32103693e59dc9cb5a25f5a0.jpg">
            <a:extLst>
              <a:ext uri="{FF2B5EF4-FFF2-40B4-BE49-F238E27FC236}">
                <a16:creationId xmlns:a16="http://schemas.microsoft.com/office/drawing/2014/main" xmlns="" id="{75945B91-9C47-4B5C-8A8F-230E937ED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8953" y="1346501"/>
            <a:ext cx="2732440" cy="2732438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B8B5F3E-4134-46F8-BF34-9521D0D6E0A3}"/>
              </a:ext>
            </a:extLst>
          </p:cNvPr>
          <p:cNvSpPr txBox="1"/>
          <p:nvPr/>
        </p:nvSpPr>
        <p:spPr>
          <a:xfrm>
            <a:off x="6598953" y="4072618"/>
            <a:ext cx="2732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Franklin Gothic Book" panose="020B0503020102020204" pitchFamily="34" charset="0"/>
              </a:rPr>
              <a:t>Старая иконка </a:t>
            </a:r>
            <a:r>
              <a:rPr lang="en-US" sz="1600" dirty="0">
                <a:latin typeface="Franklin Gothic Book" panose="020B0503020102020204" pitchFamily="34" charset="0"/>
              </a:rPr>
              <a:t>Flash</a:t>
            </a:r>
            <a:endParaRPr lang="ru-RU" sz="16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607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21600000">
            <a:off x="328538" y="330975"/>
            <a:ext cx="3819581" cy="2095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620"/>
              </a:lnSpc>
            </a:pPr>
            <a:r>
              <a:rPr lang="ru-RU" sz="1400" b="0" i="0" spc="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Теория</a:t>
            </a:r>
            <a:r>
              <a:rPr lang="ru-RU" sz="14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.</a:t>
            </a:r>
            <a:r>
              <a:rPr lang="ru-RU" sz="1400" b="0" i="0" spc="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 Термины</a:t>
            </a:r>
            <a:endParaRPr lang="en-US" sz="1400" b="0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cxnSp>
        <p:nvCxnSpPr>
          <p:cNvPr id="3" name="Straight Connector 3"/>
          <p:cNvCxnSpPr>
            <a:cxnSpLocks/>
          </p:cNvCxnSpPr>
          <p:nvPr/>
        </p:nvCxnSpPr>
        <p:spPr>
          <a:xfrm>
            <a:off x="1908000" y="476250"/>
            <a:ext cx="7507463" cy="0"/>
          </a:xfrm>
          <a:prstGeom prst="line">
            <a:avLst/>
          </a:prstGeom>
          <a:ln w="9525">
            <a:solidFill>
              <a:srgbClr val="000000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4"/>
          <p:cNvSpPr txBox="1"/>
          <p:nvPr/>
        </p:nvSpPr>
        <p:spPr>
          <a:xfrm rot="21600000">
            <a:off x="328539" y="678180"/>
            <a:ext cx="6270381" cy="4419600"/>
          </a:xfrm>
          <a:prstGeom prst="rect">
            <a:avLst/>
          </a:prstGeom>
        </p:spPr>
        <p:txBody>
          <a:bodyPr lIns="0" tIns="32400" rIns="0" bIns="0" rtlCol="0" anchor="t"/>
          <a:lstStyle/>
          <a:p>
            <a:pPr indent="108000">
              <a:lnSpc>
                <a:spcPts val="3150"/>
              </a:lnSpc>
              <a:spcBef>
                <a:spcPts val="1200"/>
              </a:spcBef>
            </a:pPr>
            <a:r>
              <a:rPr lang="ru-RU" sz="20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Adobe </a:t>
            </a:r>
            <a:r>
              <a:rPr lang="ru-RU" sz="2000" dirty="0" err="1">
                <a:solidFill>
                  <a:srgbClr val="000000">
                    <a:alpha val="100000"/>
                  </a:srgbClr>
                </a:solidFill>
                <a:latin typeface="Manrope"/>
              </a:rPr>
              <a:t>Flash</a:t>
            </a:r>
            <a:r>
              <a:rPr lang="ru-RU" sz="20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 – это мультимедийная платформа компании Adobe для создания веб-приложений. </a:t>
            </a:r>
          </a:p>
          <a:p>
            <a:pPr indent="108000">
              <a:lnSpc>
                <a:spcPts val="3150"/>
              </a:lnSpc>
              <a:spcBef>
                <a:spcPts val="1200"/>
              </a:spcBef>
            </a:pPr>
            <a:r>
              <a:rPr lang="en-US" sz="20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Adobe Flash Professional (</a:t>
            </a:r>
            <a:r>
              <a:rPr lang="ru-RU" sz="20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сокр. </a:t>
            </a:r>
            <a:r>
              <a:rPr lang="en-US" sz="20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Flash Pro) – </a:t>
            </a:r>
            <a:r>
              <a:rPr lang="ru-RU" sz="20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это программное обеспечение компании </a:t>
            </a:r>
            <a:r>
              <a:rPr lang="en-US" sz="20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Adobe, </a:t>
            </a:r>
            <a:r>
              <a:rPr lang="ru-RU" sz="20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используемое для создания и редактирования </a:t>
            </a:r>
            <a:r>
              <a:rPr lang="ru-RU" sz="2000" dirty="0" err="1">
                <a:solidFill>
                  <a:srgbClr val="000000">
                    <a:alpha val="100000"/>
                  </a:srgbClr>
                </a:solidFill>
                <a:latin typeface="Manrope"/>
              </a:rPr>
              <a:t>Flash</a:t>
            </a:r>
            <a:r>
              <a:rPr lang="ru-RU" sz="20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  </a:t>
            </a:r>
            <a:r>
              <a:rPr lang="ru-RU" sz="2000" dirty="0" err="1">
                <a:solidFill>
                  <a:srgbClr val="000000">
                    <a:alpha val="100000"/>
                  </a:srgbClr>
                </a:solidFill>
                <a:latin typeface="Manrope"/>
              </a:rPr>
              <a:t>контента</a:t>
            </a:r>
            <a:endParaRPr lang="ru-RU" sz="200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  <a:p>
            <a:pPr indent="108000">
              <a:lnSpc>
                <a:spcPts val="3150"/>
              </a:lnSpc>
              <a:spcBef>
                <a:spcPts val="1200"/>
              </a:spcBef>
            </a:pPr>
            <a:r>
              <a:rPr lang="ru-RU" sz="20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ActionScript (сокр. </a:t>
            </a:r>
            <a:r>
              <a:rPr lang="ru-RU" sz="2000" dirty="0" err="1">
                <a:solidFill>
                  <a:srgbClr val="000000">
                    <a:alpha val="100000"/>
                  </a:srgbClr>
                </a:solidFill>
                <a:latin typeface="Manrope"/>
              </a:rPr>
              <a:t>as</a:t>
            </a:r>
            <a:r>
              <a:rPr lang="ru-RU" sz="20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) – это язык программирования высокого уровня, добавляющий интерактивность и другие вещи в </a:t>
            </a:r>
            <a:r>
              <a:rPr lang="ru-RU" sz="2000" dirty="0" err="1">
                <a:solidFill>
                  <a:srgbClr val="000000">
                    <a:alpha val="100000"/>
                  </a:srgbClr>
                </a:solidFill>
                <a:latin typeface="Manrope"/>
              </a:rPr>
              <a:t>Flash</a:t>
            </a:r>
            <a:r>
              <a:rPr lang="ru-RU" sz="20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 проекты. </a:t>
            </a:r>
            <a:endParaRPr lang="en-US" sz="2000" b="0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B8B5F3E-4134-46F8-BF34-9521D0D6E0A3}"/>
              </a:ext>
            </a:extLst>
          </p:cNvPr>
          <p:cNvSpPr txBox="1"/>
          <p:nvPr/>
        </p:nvSpPr>
        <p:spPr>
          <a:xfrm>
            <a:off x="6877309" y="4102620"/>
            <a:ext cx="24540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Franklin Gothic Book" panose="020B0503020102020204" pitchFamily="34" charset="0"/>
              </a:rPr>
              <a:t>Иконка </a:t>
            </a:r>
            <a:r>
              <a:rPr lang="ru-RU" sz="16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ActionScript</a:t>
            </a:r>
            <a:r>
              <a:rPr lang="en-US" sz="16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 3.0</a:t>
            </a:r>
            <a:endParaRPr lang="ru-RU" sz="1600" dirty="0">
              <a:latin typeface="Franklin Gothic Book" panose="020B0503020102020204" pitchFamily="34" charset="0"/>
            </a:endParaRPr>
          </a:p>
        </p:txBody>
      </p:sp>
      <p:pic>
        <p:nvPicPr>
          <p:cNvPr id="2050" name="Picture 2" descr="https://edrianhadinata.files.wordpress.com/2011/02/actionscripticon_400.png?w=300&amp;h=300">
            <a:extLst>
              <a:ext uri="{FF2B5EF4-FFF2-40B4-BE49-F238E27FC236}">
                <a16:creationId xmlns:a16="http://schemas.microsoft.com/office/drawing/2014/main" xmlns="" id="{96CC88FF-CB01-4991-B133-BD1EBE0BA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7519" y="1513338"/>
            <a:ext cx="2566403" cy="256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839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21600000">
            <a:off x="328538" y="330975"/>
            <a:ext cx="3819581" cy="2095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1620"/>
              </a:lnSpc>
            </a:pPr>
            <a:r>
              <a:rPr lang="ru-RU" sz="14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Теория</a:t>
            </a:r>
            <a:r>
              <a:rPr lang="ru-RU" sz="135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. </a:t>
            </a:r>
            <a:r>
              <a:rPr lang="ru-RU" sz="14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Выбор</a:t>
            </a:r>
            <a:r>
              <a:rPr lang="ru-RU" sz="135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 ПО</a:t>
            </a:r>
            <a:endParaRPr lang="en-US" sz="1350" b="0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cxnSp>
        <p:nvCxnSpPr>
          <p:cNvPr id="3" name="Straight Connector 3"/>
          <p:cNvCxnSpPr>
            <a:cxnSpLocks/>
          </p:cNvCxnSpPr>
          <p:nvPr/>
        </p:nvCxnSpPr>
        <p:spPr>
          <a:xfrm>
            <a:off x="1908000" y="476250"/>
            <a:ext cx="7507463" cy="0"/>
          </a:xfrm>
          <a:prstGeom prst="line">
            <a:avLst/>
          </a:prstGeom>
          <a:ln w="9525">
            <a:solidFill>
              <a:srgbClr val="000000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4"/>
          <p:cNvCxnSpPr>
            <a:cxnSpLocks/>
          </p:cNvCxnSpPr>
          <p:nvPr/>
        </p:nvCxnSpPr>
        <p:spPr>
          <a:xfrm rot="21600000">
            <a:off x="328613" y="2138848"/>
            <a:ext cx="9086850" cy="0"/>
          </a:xfrm>
          <a:prstGeom prst="line">
            <a:avLst/>
          </a:prstGeom>
          <a:ln w="9525">
            <a:solidFill>
              <a:srgbClr val="000000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5"/>
          <p:cNvCxnSpPr>
            <a:cxnSpLocks/>
          </p:cNvCxnSpPr>
          <p:nvPr/>
        </p:nvCxnSpPr>
        <p:spPr>
          <a:xfrm rot="21600000">
            <a:off x="328613" y="3303823"/>
            <a:ext cx="9086850" cy="0"/>
          </a:xfrm>
          <a:prstGeom prst="line">
            <a:avLst/>
          </a:prstGeom>
          <a:ln w="9525">
            <a:solidFill>
              <a:srgbClr val="000000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6"/>
          <p:cNvCxnSpPr>
            <a:cxnSpLocks/>
          </p:cNvCxnSpPr>
          <p:nvPr/>
        </p:nvCxnSpPr>
        <p:spPr>
          <a:xfrm rot="21600000">
            <a:off x="328613" y="4468799"/>
            <a:ext cx="9086850" cy="0"/>
          </a:xfrm>
          <a:prstGeom prst="line">
            <a:avLst/>
          </a:prstGeom>
          <a:ln w="9525">
            <a:solidFill>
              <a:srgbClr val="000000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8"/>
          <p:cNvSpPr txBox="1"/>
          <p:nvPr/>
        </p:nvSpPr>
        <p:spPr>
          <a:xfrm rot="21600000">
            <a:off x="330618" y="2389841"/>
            <a:ext cx="864450" cy="1714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350"/>
              </a:lnSpc>
            </a:pPr>
            <a:r>
              <a:rPr lang="ru-RU" sz="1400" b="0" i="0" spc="0" dirty="0">
                <a:solidFill>
                  <a:srgbClr val="C7C7C7">
                    <a:alpha val="100000"/>
                  </a:srgbClr>
                </a:solidFill>
                <a:latin typeface="Manrope"/>
              </a:rPr>
              <a:t>Вариант</a:t>
            </a:r>
            <a:r>
              <a:rPr lang="en-US" sz="1400" b="0" i="0" spc="0" dirty="0">
                <a:solidFill>
                  <a:srgbClr val="C7C7C7">
                    <a:alpha val="100000"/>
                  </a:srgbClr>
                </a:solidFill>
                <a:latin typeface="Manrope"/>
              </a:rPr>
              <a:t> 2</a:t>
            </a:r>
          </a:p>
        </p:txBody>
      </p:sp>
      <p:sp>
        <p:nvSpPr>
          <p:cNvPr id="9" name="TextBox 9"/>
          <p:cNvSpPr txBox="1"/>
          <p:nvPr/>
        </p:nvSpPr>
        <p:spPr>
          <a:xfrm rot="21600000">
            <a:off x="5378868" y="2389841"/>
            <a:ext cx="864450" cy="1714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1350"/>
              </a:lnSpc>
            </a:pPr>
            <a:r>
              <a:rPr lang="ru-RU" sz="1400" dirty="0">
                <a:solidFill>
                  <a:srgbClr val="C7C7C7">
                    <a:alpha val="100000"/>
                  </a:srgbClr>
                </a:solidFill>
                <a:latin typeface="Manrope"/>
              </a:rPr>
              <a:t>Плюсы</a:t>
            </a:r>
            <a:endParaRPr lang="en-US" sz="1400" dirty="0">
              <a:solidFill>
                <a:srgbClr val="C7C7C7">
                  <a:alpha val="100000"/>
                </a:srgbClr>
              </a:solidFill>
              <a:latin typeface="Manrope"/>
            </a:endParaRPr>
          </a:p>
          <a:p>
            <a:pPr algn="l">
              <a:lnSpc>
                <a:spcPts val="1350"/>
              </a:lnSpc>
            </a:pPr>
            <a:endParaRPr lang="en-US" sz="1400" b="0" i="0" spc="0" dirty="0">
              <a:solidFill>
                <a:srgbClr val="C7C7C7">
                  <a:alpha val="100000"/>
                </a:srgbClr>
              </a:solidFill>
              <a:latin typeface="Manrope"/>
            </a:endParaRPr>
          </a:p>
        </p:txBody>
      </p:sp>
      <p:sp>
        <p:nvSpPr>
          <p:cNvPr id="10" name="TextBox 10"/>
          <p:cNvSpPr txBox="1"/>
          <p:nvPr/>
        </p:nvSpPr>
        <p:spPr>
          <a:xfrm rot="21600000">
            <a:off x="7645818" y="2389841"/>
            <a:ext cx="864450" cy="1714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1350"/>
              </a:lnSpc>
            </a:pPr>
            <a:r>
              <a:rPr lang="ru-RU" sz="1400" dirty="0">
                <a:solidFill>
                  <a:srgbClr val="C7C7C7">
                    <a:alpha val="100000"/>
                  </a:srgbClr>
                </a:solidFill>
                <a:latin typeface="Manrope"/>
              </a:rPr>
              <a:t>Минусы</a:t>
            </a:r>
            <a:endParaRPr lang="en-US" sz="1400" dirty="0">
              <a:solidFill>
                <a:srgbClr val="C7C7C7">
                  <a:alpha val="100000"/>
                </a:srgbClr>
              </a:solidFill>
              <a:latin typeface="Manrope"/>
            </a:endParaRPr>
          </a:p>
          <a:p>
            <a:pPr algn="l">
              <a:lnSpc>
                <a:spcPts val="1350"/>
              </a:lnSpc>
            </a:pPr>
            <a:endParaRPr lang="en-US" sz="1400" b="0" i="0" spc="0" dirty="0">
              <a:solidFill>
                <a:srgbClr val="C7C7C7">
                  <a:alpha val="100000"/>
                </a:srgbClr>
              </a:solidFill>
              <a:latin typeface="Manrope"/>
            </a:endParaRPr>
          </a:p>
        </p:txBody>
      </p:sp>
      <p:sp>
        <p:nvSpPr>
          <p:cNvPr id="11" name="TextBox 11"/>
          <p:cNvSpPr txBox="1"/>
          <p:nvPr/>
        </p:nvSpPr>
        <p:spPr>
          <a:xfrm rot="21600000">
            <a:off x="330618" y="2632605"/>
            <a:ext cx="4550625" cy="2667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>
              <a:lnSpc>
                <a:spcPts val="2100"/>
              </a:lnSpc>
            </a:pPr>
            <a:r>
              <a:rPr lang="ru-RU" sz="16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⇈ </a:t>
            </a:r>
            <a:r>
              <a:rPr lang="en-US" sz="16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Adobe Flash Professional CS6</a:t>
            </a:r>
            <a:endParaRPr lang="en-US" sz="1600" b="0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sp>
        <p:nvSpPr>
          <p:cNvPr id="12" name="TextBox 12"/>
          <p:cNvSpPr txBox="1"/>
          <p:nvPr/>
        </p:nvSpPr>
        <p:spPr>
          <a:xfrm rot="21600000">
            <a:off x="4148120" y="2632605"/>
            <a:ext cx="3000073" cy="599896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>
              <a:lnSpc>
                <a:spcPts val="2100"/>
              </a:lnSpc>
            </a:pPr>
            <a:r>
              <a:rPr lang="ru-RU" sz="1200" b="1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Одна из последних версий </a:t>
            </a:r>
            <a:r>
              <a:rPr lang="en-US" sz="1200" b="1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Flash Pro,</a:t>
            </a:r>
            <a:r>
              <a:rPr lang="ru-RU" sz="1200" b="1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 поддерживается </a:t>
            </a:r>
            <a:r>
              <a:rPr lang="en-US" sz="1200" b="1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as</a:t>
            </a:r>
            <a:r>
              <a:rPr lang="ru-RU" sz="1200" b="1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 </a:t>
            </a:r>
            <a:r>
              <a:rPr lang="en-US" sz="1200" b="1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2.0, </a:t>
            </a:r>
            <a:r>
              <a:rPr lang="ru-RU" sz="1200" b="1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популярна</a:t>
            </a:r>
            <a:endParaRPr lang="en-US" sz="1200" b="1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sp>
        <p:nvSpPr>
          <p:cNvPr id="13" name="TextBox 13"/>
          <p:cNvSpPr txBox="1"/>
          <p:nvPr/>
        </p:nvSpPr>
        <p:spPr>
          <a:xfrm rot="21600000">
            <a:off x="7345614" y="2632605"/>
            <a:ext cx="2352000" cy="517692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>
              <a:lnSpc>
                <a:spcPts val="2100"/>
              </a:lnSpc>
            </a:pPr>
            <a:r>
              <a:rPr lang="ru-RU" sz="13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Нет некоторых инструментов из старших версий </a:t>
            </a:r>
            <a:endParaRPr lang="en-US" sz="1300" b="0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sp>
        <p:nvSpPr>
          <p:cNvPr id="14" name="TextBox 14"/>
          <p:cNvSpPr txBox="1"/>
          <p:nvPr/>
        </p:nvSpPr>
        <p:spPr>
          <a:xfrm rot="21600000">
            <a:off x="330618" y="1224865"/>
            <a:ext cx="864450" cy="1714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350"/>
              </a:lnSpc>
            </a:pPr>
            <a:r>
              <a:rPr lang="ru-RU" sz="1400" b="0" i="0" spc="0" dirty="0">
                <a:solidFill>
                  <a:srgbClr val="C7C7C7">
                    <a:alpha val="100000"/>
                  </a:srgbClr>
                </a:solidFill>
                <a:latin typeface="Manrope"/>
              </a:rPr>
              <a:t>Вариант</a:t>
            </a:r>
            <a:r>
              <a:rPr lang="en-US" sz="1400" b="0" i="0" spc="0" dirty="0">
                <a:solidFill>
                  <a:srgbClr val="C7C7C7">
                    <a:alpha val="100000"/>
                  </a:srgbClr>
                </a:solidFill>
                <a:latin typeface="Manrope"/>
              </a:rPr>
              <a:t> 1</a:t>
            </a:r>
          </a:p>
        </p:txBody>
      </p:sp>
      <p:sp>
        <p:nvSpPr>
          <p:cNvPr id="15" name="TextBox 15"/>
          <p:cNvSpPr txBox="1"/>
          <p:nvPr/>
        </p:nvSpPr>
        <p:spPr>
          <a:xfrm rot="21600000">
            <a:off x="5378868" y="1224865"/>
            <a:ext cx="864450" cy="1714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350"/>
              </a:lnSpc>
            </a:pPr>
            <a:r>
              <a:rPr lang="ru-RU" sz="1400" b="0" i="0" spc="0" dirty="0">
                <a:solidFill>
                  <a:srgbClr val="C7C7C7">
                    <a:alpha val="100000"/>
                  </a:srgbClr>
                </a:solidFill>
                <a:latin typeface="Manrope"/>
              </a:rPr>
              <a:t>Плюсы</a:t>
            </a:r>
            <a:endParaRPr lang="en-US" sz="1400" b="0" i="0" spc="0" dirty="0">
              <a:solidFill>
                <a:srgbClr val="C7C7C7">
                  <a:alpha val="100000"/>
                </a:srgbClr>
              </a:solidFill>
              <a:latin typeface="Manrope"/>
            </a:endParaRPr>
          </a:p>
        </p:txBody>
      </p:sp>
      <p:sp>
        <p:nvSpPr>
          <p:cNvPr id="16" name="TextBox 16"/>
          <p:cNvSpPr txBox="1"/>
          <p:nvPr/>
        </p:nvSpPr>
        <p:spPr>
          <a:xfrm rot="21600000">
            <a:off x="7645818" y="1224865"/>
            <a:ext cx="864450" cy="1714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350"/>
              </a:lnSpc>
            </a:pPr>
            <a:r>
              <a:rPr lang="ru-RU" sz="1400" b="0" i="0" spc="0" dirty="0">
                <a:solidFill>
                  <a:srgbClr val="C7C7C7">
                    <a:alpha val="100000"/>
                  </a:srgbClr>
                </a:solidFill>
                <a:latin typeface="Manrope"/>
              </a:rPr>
              <a:t>Минусы</a:t>
            </a:r>
            <a:endParaRPr lang="en-US" sz="1400" b="0" i="0" spc="0" dirty="0">
              <a:solidFill>
                <a:srgbClr val="C7C7C7">
                  <a:alpha val="100000"/>
                </a:srgbClr>
              </a:solidFill>
              <a:latin typeface="Manrope"/>
            </a:endParaRPr>
          </a:p>
        </p:txBody>
      </p:sp>
      <p:sp>
        <p:nvSpPr>
          <p:cNvPr id="17" name="TextBox 17"/>
          <p:cNvSpPr txBox="1"/>
          <p:nvPr/>
        </p:nvSpPr>
        <p:spPr>
          <a:xfrm rot="21600000">
            <a:off x="330618" y="1467629"/>
            <a:ext cx="4550625" cy="2667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>
              <a:lnSpc>
                <a:spcPts val="2100"/>
              </a:lnSpc>
            </a:pPr>
            <a:r>
              <a:rPr lang="ru-RU" sz="16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 ↑ </a:t>
            </a:r>
            <a:r>
              <a:rPr lang="en-US" sz="16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Adobe Flash Professional CC (2015)</a:t>
            </a:r>
            <a:endParaRPr lang="en-US" sz="1600" b="0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sp>
        <p:nvSpPr>
          <p:cNvPr id="18" name="TextBox 18"/>
          <p:cNvSpPr txBox="1"/>
          <p:nvPr/>
        </p:nvSpPr>
        <p:spPr>
          <a:xfrm rot="21600000">
            <a:off x="4148120" y="1467629"/>
            <a:ext cx="3000074" cy="599898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>
              <a:lnSpc>
                <a:spcPts val="2100"/>
              </a:lnSpc>
            </a:pPr>
            <a:r>
              <a:rPr lang="ru-RU" sz="1400" b="1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Является самой последней </a:t>
            </a:r>
            <a:r>
              <a:rPr lang="ru-RU" sz="1400" b="1" dirty="0" err="1">
                <a:solidFill>
                  <a:srgbClr val="000000">
                    <a:alpha val="100000"/>
                  </a:srgbClr>
                </a:solidFill>
                <a:latin typeface="Manrope"/>
              </a:rPr>
              <a:t>Flash</a:t>
            </a:r>
            <a:r>
              <a:rPr lang="ru-RU" sz="1400" b="1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 </a:t>
            </a:r>
            <a:r>
              <a:rPr lang="ru-RU" sz="1400" b="1" dirty="0" err="1">
                <a:solidFill>
                  <a:srgbClr val="000000">
                    <a:alpha val="100000"/>
                  </a:srgbClr>
                </a:solidFill>
                <a:latin typeface="Manrope"/>
              </a:rPr>
              <a:t>Pro</a:t>
            </a:r>
            <a:r>
              <a:rPr lang="ru-RU" sz="1400" b="1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, инструмент кости и др.</a:t>
            </a:r>
            <a:endParaRPr lang="en-US" sz="1400" b="1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sp>
        <p:nvSpPr>
          <p:cNvPr id="19" name="TextBox 19"/>
          <p:cNvSpPr txBox="1"/>
          <p:nvPr/>
        </p:nvSpPr>
        <p:spPr>
          <a:xfrm rot="21600000">
            <a:off x="7401600" y="1467629"/>
            <a:ext cx="2013863" cy="67121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2100"/>
              </a:lnSpc>
            </a:pPr>
            <a:r>
              <a:rPr lang="ru-RU" sz="1300" b="0" i="0" spc="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Не </a:t>
            </a:r>
            <a:r>
              <a:rPr lang="ru-RU" sz="1400" b="0" i="0" spc="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поддерживается</a:t>
            </a:r>
            <a:r>
              <a:rPr lang="ru-RU" sz="1300" b="0" i="0" spc="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 </a:t>
            </a:r>
            <a:r>
              <a:rPr lang="en-US" sz="1300" b="0" i="0" spc="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as</a:t>
            </a:r>
            <a:r>
              <a:rPr lang="ru-RU" sz="1300" b="0" i="0" spc="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 </a:t>
            </a:r>
            <a:r>
              <a:rPr lang="en-US" sz="1300" b="0" i="0" spc="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2.0</a:t>
            </a:r>
          </a:p>
        </p:txBody>
      </p:sp>
      <p:sp>
        <p:nvSpPr>
          <p:cNvPr id="21" name="TextBox 21"/>
          <p:cNvSpPr txBox="1"/>
          <p:nvPr/>
        </p:nvSpPr>
        <p:spPr>
          <a:xfrm rot="21600000">
            <a:off x="330618" y="3554817"/>
            <a:ext cx="864450" cy="1714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350"/>
              </a:lnSpc>
            </a:pPr>
            <a:r>
              <a:rPr lang="ru-RU" sz="1400" b="0" i="0" spc="0" dirty="0">
                <a:solidFill>
                  <a:srgbClr val="C7C7C7">
                    <a:alpha val="100000"/>
                  </a:srgbClr>
                </a:solidFill>
                <a:latin typeface="Manrope"/>
              </a:rPr>
              <a:t>Вариант</a:t>
            </a:r>
            <a:r>
              <a:rPr lang="en-US" sz="1400" b="0" i="0" spc="0" dirty="0">
                <a:solidFill>
                  <a:srgbClr val="C7C7C7">
                    <a:alpha val="100000"/>
                  </a:srgbClr>
                </a:solidFill>
                <a:latin typeface="Manrope"/>
              </a:rPr>
              <a:t> 3</a:t>
            </a:r>
          </a:p>
        </p:txBody>
      </p:sp>
      <p:sp>
        <p:nvSpPr>
          <p:cNvPr id="22" name="TextBox 22"/>
          <p:cNvSpPr txBox="1"/>
          <p:nvPr/>
        </p:nvSpPr>
        <p:spPr>
          <a:xfrm rot="21600000">
            <a:off x="5378868" y="3554817"/>
            <a:ext cx="864450" cy="1714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1350"/>
              </a:lnSpc>
            </a:pPr>
            <a:r>
              <a:rPr lang="ru-RU" sz="1400" dirty="0">
                <a:solidFill>
                  <a:srgbClr val="C7C7C7">
                    <a:alpha val="100000"/>
                  </a:srgbClr>
                </a:solidFill>
                <a:latin typeface="Manrope"/>
              </a:rPr>
              <a:t>Плюсы</a:t>
            </a:r>
            <a:endParaRPr lang="en-US" sz="1400" dirty="0">
              <a:solidFill>
                <a:srgbClr val="C7C7C7">
                  <a:alpha val="100000"/>
                </a:srgbClr>
              </a:solidFill>
              <a:latin typeface="Manrope"/>
            </a:endParaRPr>
          </a:p>
          <a:p>
            <a:pPr algn="l">
              <a:lnSpc>
                <a:spcPts val="1350"/>
              </a:lnSpc>
            </a:pPr>
            <a:endParaRPr lang="en-US" sz="1400" b="0" i="0" spc="0" dirty="0">
              <a:solidFill>
                <a:srgbClr val="C7C7C7">
                  <a:alpha val="100000"/>
                </a:srgbClr>
              </a:solidFill>
              <a:latin typeface="Manrope"/>
            </a:endParaRPr>
          </a:p>
        </p:txBody>
      </p:sp>
      <p:sp>
        <p:nvSpPr>
          <p:cNvPr id="23" name="TextBox 23"/>
          <p:cNvSpPr txBox="1"/>
          <p:nvPr/>
        </p:nvSpPr>
        <p:spPr>
          <a:xfrm rot="21600000">
            <a:off x="7645818" y="3554817"/>
            <a:ext cx="864450" cy="1714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1350"/>
              </a:lnSpc>
            </a:pPr>
            <a:r>
              <a:rPr lang="ru-RU" sz="1400" dirty="0">
                <a:solidFill>
                  <a:srgbClr val="C7C7C7">
                    <a:alpha val="100000"/>
                  </a:srgbClr>
                </a:solidFill>
                <a:latin typeface="Manrope"/>
              </a:rPr>
              <a:t>Минусы</a:t>
            </a:r>
            <a:endParaRPr lang="en-US" sz="1400" dirty="0">
              <a:solidFill>
                <a:srgbClr val="C7C7C7">
                  <a:alpha val="100000"/>
                </a:srgbClr>
              </a:solidFill>
              <a:latin typeface="Manrope"/>
            </a:endParaRPr>
          </a:p>
          <a:p>
            <a:pPr algn="l">
              <a:lnSpc>
                <a:spcPts val="1350"/>
              </a:lnSpc>
            </a:pPr>
            <a:endParaRPr lang="en-US" sz="1400" b="0" i="0" spc="0" dirty="0">
              <a:solidFill>
                <a:srgbClr val="C7C7C7">
                  <a:alpha val="100000"/>
                </a:srgbClr>
              </a:solidFill>
              <a:latin typeface="Manrope"/>
            </a:endParaRPr>
          </a:p>
        </p:txBody>
      </p:sp>
      <p:sp>
        <p:nvSpPr>
          <p:cNvPr id="24" name="TextBox 24"/>
          <p:cNvSpPr txBox="1"/>
          <p:nvPr/>
        </p:nvSpPr>
        <p:spPr>
          <a:xfrm rot="21600000">
            <a:off x="330618" y="3797581"/>
            <a:ext cx="4550625" cy="2667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>
              <a:lnSpc>
                <a:spcPts val="2100"/>
              </a:lnSpc>
            </a:pPr>
            <a:r>
              <a:rPr lang="ru-RU" sz="16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↓ </a:t>
            </a:r>
            <a:r>
              <a:rPr lang="en-US" sz="16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Macromedia Flash MX 2004</a:t>
            </a:r>
            <a:endParaRPr lang="en-US" sz="1600" b="0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sp>
        <p:nvSpPr>
          <p:cNvPr id="25" name="TextBox 25"/>
          <p:cNvSpPr txBox="1"/>
          <p:nvPr/>
        </p:nvSpPr>
        <p:spPr>
          <a:xfrm rot="21600000">
            <a:off x="4148120" y="3797581"/>
            <a:ext cx="3000073" cy="2667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2100"/>
              </a:lnSpc>
            </a:pPr>
            <a:r>
              <a:rPr lang="ru-RU" sz="1400" b="1" i="0" spc="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Самый популярный в книгах и интернет-источниках</a:t>
            </a:r>
            <a:endParaRPr lang="en-US" sz="1400" b="1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sp>
        <p:nvSpPr>
          <p:cNvPr id="26" name="TextBox 26"/>
          <p:cNvSpPr txBox="1"/>
          <p:nvPr/>
        </p:nvSpPr>
        <p:spPr>
          <a:xfrm rot="21600000">
            <a:off x="7364276" y="3797581"/>
            <a:ext cx="2352000" cy="2667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2100"/>
              </a:lnSpc>
            </a:pPr>
            <a:r>
              <a:rPr lang="ru-RU" sz="1400" b="0" i="0" spc="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Устарел, нет большинства инструментов</a:t>
            </a:r>
            <a:endParaRPr lang="en-US" sz="1400" b="0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209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21600000">
            <a:off x="328538" y="330975"/>
            <a:ext cx="3819581" cy="2095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620"/>
              </a:lnSpc>
            </a:pPr>
            <a:r>
              <a:rPr lang="ru-RU" sz="1400" b="0" i="0" spc="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Практика. Анкетирование игроков</a:t>
            </a:r>
            <a:endParaRPr lang="en-US" sz="1400" b="0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cxnSp>
        <p:nvCxnSpPr>
          <p:cNvPr id="3" name="Straight Connector 3"/>
          <p:cNvCxnSpPr>
            <a:cxnSpLocks/>
          </p:cNvCxnSpPr>
          <p:nvPr/>
        </p:nvCxnSpPr>
        <p:spPr>
          <a:xfrm>
            <a:off x="3312000" y="476250"/>
            <a:ext cx="6103463" cy="0"/>
          </a:xfrm>
          <a:prstGeom prst="line">
            <a:avLst/>
          </a:prstGeom>
          <a:ln w="9525">
            <a:solidFill>
              <a:srgbClr val="000000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5"/>
          <p:cNvSpPr txBox="1"/>
          <p:nvPr/>
        </p:nvSpPr>
        <p:spPr>
          <a:xfrm rot="21600000">
            <a:off x="1066800" y="759619"/>
            <a:ext cx="7627200" cy="2476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1950"/>
              </a:lnSpc>
            </a:pPr>
            <a:r>
              <a:rPr lang="ru-RU" sz="1500" b="1" i="0" spc="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Результаты анкетирования</a:t>
            </a:r>
            <a:endParaRPr lang="en-US" sz="1500" b="1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grpSp>
        <p:nvGrpSpPr>
          <p:cNvPr id="7" name="Group 7"/>
          <p:cNvGrpSpPr/>
          <p:nvPr/>
        </p:nvGrpSpPr>
        <p:grpSpPr>
          <a:xfrm rot="21600000">
            <a:off x="6709952" y="1324557"/>
            <a:ext cx="2793387" cy="3798094"/>
            <a:chOff x="6625973" y="1352550"/>
            <a:chExt cx="2793387" cy="3798094"/>
          </a:xfrm>
        </p:grpSpPr>
        <p:sp>
          <p:nvSpPr>
            <p:cNvPr id="6" name="Freeform 6"/>
            <p:cNvSpPr/>
            <p:nvPr/>
          </p:nvSpPr>
          <p:spPr>
            <a:xfrm>
              <a:off x="6625973" y="1352550"/>
              <a:ext cx="2793387" cy="379809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>
                <a:alpha val="20000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 rot="21600000">
            <a:off x="6906260" y="2067507"/>
            <a:ext cx="2395594" cy="20383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2295"/>
              </a:lnSpc>
            </a:pPr>
            <a:r>
              <a:rPr lang="ru-RU" sz="1600" dirty="0">
                <a:solidFill>
                  <a:srgbClr val="000000">
                    <a:alpha val="85000"/>
                  </a:srgbClr>
                </a:solidFill>
                <a:latin typeface="Manrope"/>
              </a:rPr>
              <a:t>Самые ожидаемые нововведения - новые локации, больше способов заработка игровой валюты, новая одежда и мебель, новые магазины и новые игровые механики.</a:t>
            </a:r>
            <a:endParaRPr lang="en-US" sz="1600" b="0" i="1" spc="0" dirty="0">
              <a:solidFill>
                <a:srgbClr val="000000">
                  <a:alpha val="85000"/>
                </a:srgbClr>
              </a:solidFill>
              <a:latin typeface="Manrope"/>
            </a:endParaRPr>
          </a:p>
        </p:txBody>
      </p:sp>
      <p:sp>
        <p:nvSpPr>
          <p:cNvPr id="11" name="TextBox 11"/>
          <p:cNvSpPr txBox="1"/>
          <p:nvPr/>
        </p:nvSpPr>
        <p:spPr>
          <a:xfrm rot="21600000">
            <a:off x="6913404" y="1560301"/>
            <a:ext cx="2388450" cy="21907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755"/>
              </a:lnSpc>
            </a:pPr>
            <a:r>
              <a:rPr lang="ru-RU" sz="1350" b="1" i="0" spc="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Итог</a:t>
            </a:r>
            <a:endParaRPr lang="en-US" sz="1350" b="1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xmlns="" id="{8ECACA53-F81C-4016-876E-533E47FB66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055154381"/>
              </p:ext>
            </p:extLst>
          </p:nvPr>
        </p:nvGraphicFramePr>
        <p:xfrm>
          <a:off x="0" y="1182027"/>
          <a:ext cx="6709952" cy="3968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7238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10">
            <a:extLst>
              <a:ext uri="{FF2B5EF4-FFF2-40B4-BE49-F238E27FC236}">
                <a16:creationId xmlns:a16="http://schemas.microsoft.com/office/drawing/2014/main" xmlns="" id="{41FD9257-25E8-431B-AECF-D3F6B33D8A3C}"/>
              </a:ext>
            </a:extLst>
          </p:cNvPr>
          <p:cNvGrpSpPr/>
          <p:nvPr/>
        </p:nvGrpSpPr>
        <p:grpSpPr>
          <a:xfrm rot="21600000">
            <a:off x="6303648" y="3111103"/>
            <a:ext cx="3401378" cy="2292303"/>
            <a:chOff x="3475434" y="3116769"/>
            <a:chExt cx="2793387" cy="2045494"/>
          </a:xfrm>
        </p:grpSpPr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xmlns="" id="{A8304FF3-46A1-4758-9C6A-703B73BCD360}"/>
                </a:ext>
              </a:extLst>
            </p:cNvPr>
            <p:cNvSpPr/>
            <p:nvPr/>
          </p:nvSpPr>
          <p:spPr>
            <a:xfrm>
              <a:off x="3475434" y="3116769"/>
              <a:ext cx="2793387" cy="204549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>
                <a:alpha val="20000"/>
              </a:srgbClr>
            </a:solidFill>
          </p:spPr>
        </p:sp>
      </p:grpSp>
      <p:sp>
        <p:nvSpPr>
          <p:cNvPr id="2" name="TextBox 2"/>
          <p:cNvSpPr txBox="1"/>
          <p:nvPr/>
        </p:nvSpPr>
        <p:spPr>
          <a:xfrm rot="21600000">
            <a:off x="328538" y="321450"/>
            <a:ext cx="3819581" cy="2095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1620"/>
              </a:lnSpc>
            </a:pPr>
            <a:r>
              <a:rPr lang="ru-RU" sz="14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Практика. Новая локация – кинотеатр  </a:t>
            </a:r>
            <a:endParaRPr lang="en-US" sz="1400" b="0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grpSp>
        <p:nvGrpSpPr>
          <p:cNvPr id="4" name="Group 4"/>
          <p:cNvGrpSpPr/>
          <p:nvPr/>
        </p:nvGrpSpPr>
        <p:grpSpPr>
          <a:xfrm rot="21600000">
            <a:off x="322659" y="872728"/>
            <a:ext cx="2793387" cy="2045494"/>
            <a:chOff x="322659" y="872728"/>
            <a:chExt cx="2793387" cy="2045494"/>
          </a:xfrm>
        </p:grpSpPr>
        <p:sp>
          <p:nvSpPr>
            <p:cNvPr id="3" name="Freeform 3"/>
            <p:cNvSpPr/>
            <p:nvPr/>
          </p:nvSpPr>
          <p:spPr>
            <a:xfrm>
              <a:off x="322659" y="872728"/>
              <a:ext cx="2793387" cy="204549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>
                <a:alpha val="20000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 rot="21600000">
            <a:off x="322659" y="3111103"/>
            <a:ext cx="2793387" cy="2045494"/>
            <a:chOff x="322659" y="3111103"/>
            <a:chExt cx="2793387" cy="2045494"/>
          </a:xfrm>
        </p:grpSpPr>
        <p:sp>
          <p:nvSpPr>
            <p:cNvPr id="5" name="Freeform 5"/>
            <p:cNvSpPr/>
            <p:nvPr/>
          </p:nvSpPr>
          <p:spPr>
            <a:xfrm>
              <a:off x="322659" y="3111103"/>
              <a:ext cx="2793387" cy="204549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>
                <a:alpha val="20000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 rot="21600000">
            <a:off x="3475434" y="872728"/>
            <a:ext cx="2793387" cy="2045494"/>
            <a:chOff x="3475434" y="872728"/>
            <a:chExt cx="2793387" cy="2045494"/>
          </a:xfrm>
        </p:grpSpPr>
        <p:sp>
          <p:nvSpPr>
            <p:cNvPr id="7" name="Freeform 7"/>
            <p:cNvSpPr/>
            <p:nvPr/>
          </p:nvSpPr>
          <p:spPr>
            <a:xfrm>
              <a:off x="3475434" y="872728"/>
              <a:ext cx="2793387" cy="204549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>
                <a:alpha val="20000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 rot="21600000">
            <a:off x="3475434" y="3111103"/>
            <a:ext cx="2793387" cy="2045494"/>
            <a:chOff x="3475434" y="3111103"/>
            <a:chExt cx="2793387" cy="2045494"/>
          </a:xfrm>
        </p:grpSpPr>
        <p:sp>
          <p:nvSpPr>
            <p:cNvPr id="9" name="Freeform 9"/>
            <p:cNvSpPr/>
            <p:nvPr/>
          </p:nvSpPr>
          <p:spPr>
            <a:xfrm>
              <a:off x="3475434" y="3111103"/>
              <a:ext cx="2793387" cy="204549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>
                <a:alpha val="20000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 rot="21600000">
            <a:off x="6624783" y="872729"/>
            <a:ext cx="2793387" cy="2045494"/>
            <a:chOff x="6624783" y="872728"/>
            <a:chExt cx="2793387" cy="4283869"/>
          </a:xfrm>
        </p:grpSpPr>
        <p:sp>
          <p:nvSpPr>
            <p:cNvPr id="11" name="Freeform 11"/>
            <p:cNvSpPr/>
            <p:nvPr/>
          </p:nvSpPr>
          <p:spPr>
            <a:xfrm>
              <a:off x="6624783" y="872728"/>
              <a:ext cx="2793387" cy="4283869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>
                <a:alpha val="20000"/>
              </a:srgbClr>
            </a:solidFill>
          </p:spPr>
        </p:sp>
      </p:grpSp>
      <p:sp>
        <p:nvSpPr>
          <p:cNvPr id="13" name="TextBox 13"/>
          <p:cNvSpPr txBox="1"/>
          <p:nvPr/>
        </p:nvSpPr>
        <p:spPr>
          <a:xfrm rot="21600000">
            <a:off x="519906" y="1019888"/>
            <a:ext cx="2395594" cy="533400"/>
          </a:xfrm>
          <a:prstGeom prst="rect">
            <a:avLst/>
          </a:prstGeom>
        </p:spPr>
        <p:txBody>
          <a:bodyPr lIns="0" tIns="61200" rIns="0" bIns="0" rtlCol="0" anchor="t"/>
          <a:lstStyle/>
          <a:p>
            <a:pPr algn="l">
              <a:lnSpc>
                <a:spcPts val="4200"/>
              </a:lnSpc>
            </a:pPr>
            <a:r>
              <a:rPr lang="ru-RU" sz="2000" b="1" i="0" spc="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Расположение</a:t>
            </a:r>
            <a:endParaRPr lang="en-US" sz="2000" b="1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sp>
        <p:nvSpPr>
          <p:cNvPr id="15" name="TextBox 15"/>
          <p:cNvSpPr txBox="1"/>
          <p:nvPr/>
        </p:nvSpPr>
        <p:spPr>
          <a:xfrm rot="21600000">
            <a:off x="3675063" y="3255088"/>
            <a:ext cx="2388450" cy="533400"/>
          </a:xfrm>
          <a:prstGeom prst="rect">
            <a:avLst/>
          </a:prstGeom>
        </p:spPr>
        <p:txBody>
          <a:bodyPr lIns="0" tIns="61200" rIns="0" bIns="0" rtlCol="0" anchor="t"/>
          <a:lstStyle/>
          <a:p>
            <a:pPr algn="l">
              <a:lnSpc>
                <a:spcPts val="4200"/>
              </a:lnSpc>
            </a:pPr>
            <a:r>
              <a:rPr lang="ru-RU" sz="2000" b="1" i="0" spc="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Внешний вид</a:t>
            </a:r>
            <a:endParaRPr lang="en-US" sz="2000" b="1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sp>
        <p:nvSpPr>
          <p:cNvPr id="16" name="TextBox 16"/>
          <p:cNvSpPr txBox="1"/>
          <p:nvPr/>
        </p:nvSpPr>
        <p:spPr>
          <a:xfrm rot="21600000">
            <a:off x="527844" y="3261519"/>
            <a:ext cx="2395594" cy="533400"/>
          </a:xfrm>
          <a:prstGeom prst="rect">
            <a:avLst/>
          </a:prstGeom>
        </p:spPr>
        <p:txBody>
          <a:bodyPr lIns="0" tIns="61200" rIns="0" bIns="0" rtlCol="0" anchor="t"/>
          <a:lstStyle/>
          <a:p>
            <a:pPr algn="l">
              <a:lnSpc>
                <a:spcPts val="4200"/>
              </a:lnSpc>
            </a:pPr>
            <a:r>
              <a:rPr lang="ru-RU" sz="2000" b="1" i="0" spc="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Концепция</a:t>
            </a:r>
            <a:endParaRPr lang="en-US" sz="2000" b="1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sp>
        <p:nvSpPr>
          <p:cNvPr id="17" name="TextBox 17"/>
          <p:cNvSpPr txBox="1"/>
          <p:nvPr/>
        </p:nvSpPr>
        <p:spPr>
          <a:xfrm rot="21600000">
            <a:off x="3675063" y="1019175"/>
            <a:ext cx="2395594" cy="533400"/>
          </a:xfrm>
          <a:prstGeom prst="rect">
            <a:avLst/>
          </a:prstGeom>
        </p:spPr>
        <p:txBody>
          <a:bodyPr lIns="0" tIns="61200" rIns="0" bIns="0" rtlCol="0" anchor="t"/>
          <a:lstStyle/>
          <a:p>
            <a:pPr algn="l">
              <a:lnSpc>
                <a:spcPts val="4200"/>
              </a:lnSpc>
            </a:pPr>
            <a:r>
              <a:rPr lang="ru-RU" sz="2000" b="1" i="0" spc="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Видео с </a:t>
            </a:r>
            <a:r>
              <a:rPr lang="en-US" sz="2000" b="1" i="0" spc="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YouTube</a:t>
            </a:r>
          </a:p>
        </p:txBody>
      </p:sp>
      <p:sp>
        <p:nvSpPr>
          <p:cNvPr id="18" name="TextBox 18"/>
          <p:cNvSpPr txBox="1"/>
          <p:nvPr/>
        </p:nvSpPr>
        <p:spPr>
          <a:xfrm rot="21600000">
            <a:off x="525156" y="1641475"/>
            <a:ext cx="2395594" cy="11620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2295"/>
              </a:lnSpc>
            </a:pPr>
            <a:r>
              <a:rPr lang="ru-RU" sz="1350" b="0" i="0" spc="0" dirty="0">
                <a:solidFill>
                  <a:srgbClr val="000000">
                    <a:alpha val="85000"/>
                  </a:srgbClr>
                </a:solidFill>
                <a:latin typeface="Manrope"/>
              </a:rPr>
              <a:t>Будет располагаться в </a:t>
            </a:r>
            <a:r>
              <a:rPr lang="ru-RU" sz="1350" dirty="0">
                <a:solidFill>
                  <a:srgbClr val="000000">
                    <a:alpha val="85000"/>
                  </a:srgbClr>
                </a:solidFill>
                <a:latin typeface="Manrope"/>
              </a:rPr>
              <a:t>локации торговый центр «</a:t>
            </a:r>
            <a:r>
              <a:rPr lang="ru-RU" sz="1350" dirty="0" err="1">
                <a:solidFill>
                  <a:srgbClr val="000000">
                    <a:alpha val="85000"/>
                  </a:srgbClr>
                </a:solidFill>
                <a:latin typeface="Manrope"/>
              </a:rPr>
              <a:t>Пафлоника</a:t>
            </a:r>
            <a:r>
              <a:rPr lang="ru-RU" sz="1350" dirty="0">
                <a:solidFill>
                  <a:srgbClr val="000000">
                    <a:alpha val="85000"/>
                  </a:srgbClr>
                </a:solidFill>
                <a:latin typeface="Manrope"/>
              </a:rPr>
              <a:t>», которая почти не задействуется.</a:t>
            </a:r>
            <a:endParaRPr lang="en-US" sz="1350" b="0" i="0" spc="0" dirty="0">
              <a:solidFill>
                <a:srgbClr val="000000">
                  <a:alpha val="85000"/>
                </a:srgbClr>
              </a:solidFill>
              <a:latin typeface="Manrope"/>
            </a:endParaRPr>
          </a:p>
        </p:txBody>
      </p:sp>
      <p:sp>
        <p:nvSpPr>
          <p:cNvPr id="19" name="TextBox 19"/>
          <p:cNvSpPr txBox="1"/>
          <p:nvPr/>
        </p:nvSpPr>
        <p:spPr>
          <a:xfrm rot="21600000">
            <a:off x="3677931" y="3876675"/>
            <a:ext cx="2395594" cy="8763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2295"/>
              </a:lnSpc>
            </a:pPr>
            <a:r>
              <a:rPr lang="ru-RU" sz="1350" dirty="0">
                <a:solidFill>
                  <a:srgbClr val="000000">
                    <a:alpha val="85000"/>
                  </a:srgbClr>
                </a:solidFill>
                <a:latin typeface="Manrope"/>
              </a:rPr>
              <a:t>Локация должна быть не броской, но и не пустой, чтобы не привлекать к себе излишнее внимание игрока. </a:t>
            </a:r>
            <a:endParaRPr lang="en-US" sz="1350" b="0" i="0" spc="0" dirty="0">
              <a:solidFill>
                <a:srgbClr val="000000">
                  <a:alpha val="85000"/>
                </a:srgbClr>
              </a:solidFill>
              <a:latin typeface="Manrope"/>
            </a:endParaRPr>
          </a:p>
        </p:txBody>
      </p:sp>
      <p:sp>
        <p:nvSpPr>
          <p:cNvPr id="20" name="TextBox 20"/>
          <p:cNvSpPr txBox="1"/>
          <p:nvPr/>
        </p:nvSpPr>
        <p:spPr>
          <a:xfrm rot="21600000">
            <a:off x="528728" y="3880644"/>
            <a:ext cx="2388450" cy="11620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2295"/>
              </a:lnSpc>
            </a:pPr>
            <a:r>
              <a:rPr lang="ru-RU" sz="1350" dirty="0">
                <a:solidFill>
                  <a:srgbClr val="000000">
                    <a:alpha val="85000"/>
                  </a:srgbClr>
                </a:solidFill>
                <a:latin typeface="Manrope"/>
              </a:rPr>
              <a:t>Отличительной особенностью будет возможность просмотра видео с </a:t>
            </a:r>
            <a:r>
              <a:rPr lang="ru-RU" sz="1350" dirty="0" err="1">
                <a:solidFill>
                  <a:srgbClr val="000000">
                    <a:alpha val="85000"/>
                  </a:srgbClr>
                </a:solidFill>
                <a:latin typeface="Manrope"/>
              </a:rPr>
              <a:t>YouTube</a:t>
            </a:r>
            <a:r>
              <a:rPr lang="ru-RU" sz="1350" dirty="0">
                <a:solidFill>
                  <a:srgbClr val="000000">
                    <a:alpha val="85000"/>
                  </a:srgbClr>
                </a:solidFill>
                <a:latin typeface="Manrope"/>
              </a:rPr>
              <a:t>.</a:t>
            </a:r>
            <a:endParaRPr lang="en-US" sz="1350" b="0" i="0" spc="0" dirty="0">
              <a:solidFill>
                <a:srgbClr val="000000">
                  <a:alpha val="85000"/>
                </a:srgbClr>
              </a:solidFill>
              <a:latin typeface="Manrope"/>
            </a:endParaRPr>
          </a:p>
        </p:txBody>
      </p:sp>
      <p:sp>
        <p:nvSpPr>
          <p:cNvPr id="21" name="TextBox 21"/>
          <p:cNvSpPr txBox="1"/>
          <p:nvPr/>
        </p:nvSpPr>
        <p:spPr>
          <a:xfrm rot="21600000">
            <a:off x="3681503" y="1638300"/>
            <a:ext cx="2388450" cy="8763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2295"/>
              </a:lnSpc>
            </a:pPr>
            <a:r>
              <a:rPr lang="ru-RU" sz="1350" dirty="0">
                <a:solidFill>
                  <a:srgbClr val="000000">
                    <a:alpha val="85000"/>
                  </a:srgbClr>
                </a:solidFill>
                <a:latin typeface="Manrope"/>
              </a:rPr>
              <a:t>Видео будут ставить сотрудники с помощью специальной команды !</a:t>
            </a:r>
            <a:r>
              <a:rPr lang="ru-RU" sz="1350" dirty="0" err="1">
                <a:solidFill>
                  <a:srgbClr val="000000">
                    <a:alpha val="85000"/>
                  </a:srgbClr>
                </a:solidFill>
                <a:latin typeface="Manrope"/>
              </a:rPr>
              <a:t>yv</a:t>
            </a:r>
            <a:r>
              <a:rPr lang="ru-RU" sz="1350" dirty="0">
                <a:solidFill>
                  <a:srgbClr val="000000">
                    <a:alpha val="85000"/>
                  </a:srgbClr>
                </a:solidFill>
                <a:latin typeface="Manrope"/>
              </a:rPr>
              <a:t> [</a:t>
            </a:r>
            <a:r>
              <a:rPr lang="ru-RU" sz="1350" dirty="0" err="1">
                <a:solidFill>
                  <a:srgbClr val="000000">
                    <a:alpha val="85000"/>
                  </a:srgbClr>
                </a:solidFill>
                <a:latin typeface="Manrope"/>
              </a:rPr>
              <a:t>id</a:t>
            </a:r>
            <a:r>
              <a:rPr lang="ru-RU" sz="1350" dirty="0">
                <a:solidFill>
                  <a:srgbClr val="000000">
                    <a:alpha val="85000"/>
                  </a:srgbClr>
                </a:solidFill>
                <a:latin typeface="Manrope"/>
              </a:rPr>
              <a:t> видео].</a:t>
            </a:r>
            <a:endParaRPr lang="en-US" sz="1350" b="0" i="0" spc="0" dirty="0">
              <a:solidFill>
                <a:srgbClr val="000000">
                  <a:alpha val="85000"/>
                </a:srgbClr>
              </a:solidFill>
              <a:latin typeface="Manrope"/>
            </a:endParaRPr>
          </a:p>
        </p:txBody>
      </p:sp>
      <p:cxnSp>
        <p:nvCxnSpPr>
          <p:cNvPr id="25" name="Straight Connector 25"/>
          <p:cNvCxnSpPr>
            <a:cxnSpLocks/>
          </p:cNvCxnSpPr>
          <p:nvPr/>
        </p:nvCxnSpPr>
        <p:spPr>
          <a:xfrm>
            <a:off x="3611880" y="476250"/>
            <a:ext cx="5803583" cy="0"/>
          </a:xfrm>
          <a:prstGeom prst="line">
            <a:avLst/>
          </a:prstGeom>
          <a:ln w="9525">
            <a:solidFill>
              <a:srgbClr val="000000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8"/>
          <p:cNvSpPr txBox="1"/>
          <p:nvPr/>
        </p:nvSpPr>
        <p:spPr>
          <a:xfrm rot="21600000">
            <a:off x="6831806" y="1023144"/>
            <a:ext cx="2390831" cy="533400"/>
          </a:xfrm>
          <a:prstGeom prst="rect">
            <a:avLst/>
          </a:prstGeom>
        </p:spPr>
        <p:txBody>
          <a:bodyPr lIns="0" tIns="61200" rIns="0" bIns="0" rtlCol="0" anchor="t"/>
          <a:lstStyle/>
          <a:p>
            <a:pPr algn="l">
              <a:lnSpc>
                <a:spcPts val="4200"/>
              </a:lnSpc>
            </a:pPr>
            <a:r>
              <a:rPr lang="ru-RU" sz="2000" b="1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Код</a:t>
            </a:r>
            <a:endParaRPr lang="en-US" sz="2400" b="1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sp>
        <p:nvSpPr>
          <p:cNvPr id="29" name="TextBox 29"/>
          <p:cNvSpPr txBox="1"/>
          <p:nvPr/>
        </p:nvSpPr>
        <p:spPr>
          <a:xfrm rot="21600000">
            <a:off x="6830706" y="1635125"/>
            <a:ext cx="2395594" cy="11620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2295"/>
              </a:lnSpc>
            </a:pPr>
            <a:r>
              <a:rPr lang="ru-RU" sz="1350" dirty="0">
                <a:solidFill>
                  <a:srgbClr val="000000">
                    <a:alpha val="90000"/>
                  </a:srgbClr>
                </a:solidFill>
                <a:latin typeface="Manrope"/>
              </a:rPr>
              <a:t>Состоит из двух частей: код локации и код воспроизведения видео.</a:t>
            </a:r>
            <a:endParaRPr lang="en-US" sz="1350" b="0" i="0" spc="0" dirty="0">
              <a:solidFill>
                <a:srgbClr val="000000">
                  <a:alpha val="90000"/>
                </a:srgbClr>
              </a:solidFill>
              <a:latin typeface="Manrope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ED86BA87-6940-429E-8CF8-70CCDB42E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289" y="3148006"/>
            <a:ext cx="3323105" cy="216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178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21600000">
            <a:off x="328538" y="321450"/>
            <a:ext cx="3819581" cy="2095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1620"/>
              </a:lnSpc>
            </a:pPr>
            <a:r>
              <a:rPr lang="ru-RU" sz="14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Практика. Новая локация – кинотеатр  </a:t>
            </a:r>
            <a:endParaRPr lang="en-US" sz="1400" b="0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grpSp>
        <p:nvGrpSpPr>
          <p:cNvPr id="10" name="Group 10"/>
          <p:cNvGrpSpPr/>
          <p:nvPr/>
        </p:nvGrpSpPr>
        <p:grpSpPr>
          <a:xfrm rot="21600000">
            <a:off x="1521241" y="822056"/>
            <a:ext cx="6695660" cy="4460002"/>
            <a:chOff x="3475434" y="3111103"/>
            <a:chExt cx="2793387" cy="2045494"/>
          </a:xfrm>
        </p:grpSpPr>
        <p:sp>
          <p:nvSpPr>
            <p:cNvPr id="9" name="Freeform 9"/>
            <p:cNvSpPr/>
            <p:nvPr/>
          </p:nvSpPr>
          <p:spPr>
            <a:xfrm>
              <a:off x="3475434" y="3111103"/>
              <a:ext cx="2793387" cy="204549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>
                <a:alpha val="20000"/>
              </a:srgbClr>
            </a:solidFill>
          </p:spPr>
        </p:sp>
      </p:grp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ED86BA87-6940-429E-8CF8-70CCDB42E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338" y="924317"/>
            <a:ext cx="6496924" cy="4240634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701B3707-A418-4426-9684-AF36D195E3EB}"/>
              </a:ext>
            </a:extLst>
          </p:cNvPr>
          <p:cNvCxnSpPr>
            <a:cxnSpLocks/>
          </p:cNvCxnSpPr>
          <p:nvPr/>
        </p:nvCxnSpPr>
        <p:spPr>
          <a:xfrm>
            <a:off x="3611880" y="476250"/>
            <a:ext cx="5803583" cy="0"/>
          </a:xfrm>
          <a:prstGeom prst="line">
            <a:avLst/>
          </a:prstGeom>
          <a:ln w="9525">
            <a:solidFill>
              <a:srgbClr val="000000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4757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10">
            <a:extLst>
              <a:ext uri="{FF2B5EF4-FFF2-40B4-BE49-F238E27FC236}">
                <a16:creationId xmlns:a16="http://schemas.microsoft.com/office/drawing/2014/main" xmlns="" id="{0FCDB850-FD84-4DE7-BAFF-881189630A29}"/>
              </a:ext>
            </a:extLst>
          </p:cNvPr>
          <p:cNvGrpSpPr/>
          <p:nvPr/>
        </p:nvGrpSpPr>
        <p:grpSpPr>
          <a:xfrm rot="21600000">
            <a:off x="6303648" y="3111103"/>
            <a:ext cx="3401378" cy="2292303"/>
            <a:chOff x="3475434" y="3116769"/>
            <a:chExt cx="2793387" cy="2045494"/>
          </a:xfrm>
        </p:grpSpPr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xmlns="" id="{742BB23C-FA20-40AD-B64F-A39D174EC508}"/>
                </a:ext>
              </a:extLst>
            </p:cNvPr>
            <p:cNvSpPr/>
            <p:nvPr/>
          </p:nvSpPr>
          <p:spPr>
            <a:xfrm>
              <a:off x="3475434" y="3116769"/>
              <a:ext cx="2793387" cy="204549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>
                <a:alpha val="20000"/>
              </a:srgbClr>
            </a:solidFill>
          </p:spPr>
        </p:sp>
      </p:grpSp>
      <p:sp>
        <p:nvSpPr>
          <p:cNvPr id="2" name="TextBox 2"/>
          <p:cNvSpPr txBox="1"/>
          <p:nvPr/>
        </p:nvSpPr>
        <p:spPr>
          <a:xfrm rot="21600000">
            <a:off x="328538" y="321450"/>
            <a:ext cx="4052962" cy="2095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1620"/>
              </a:lnSpc>
            </a:pPr>
            <a:r>
              <a:rPr lang="ru-RU" sz="140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Практика. Конструктор одежды «Твой стиль»</a:t>
            </a:r>
            <a:endParaRPr lang="en-US" sz="1400" b="0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grpSp>
        <p:nvGrpSpPr>
          <p:cNvPr id="4" name="Group 4"/>
          <p:cNvGrpSpPr/>
          <p:nvPr/>
        </p:nvGrpSpPr>
        <p:grpSpPr>
          <a:xfrm rot="21600000">
            <a:off x="322659" y="872728"/>
            <a:ext cx="2793387" cy="2045494"/>
            <a:chOff x="322659" y="872728"/>
            <a:chExt cx="2793387" cy="2045494"/>
          </a:xfrm>
        </p:grpSpPr>
        <p:sp>
          <p:nvSpPr>
            <p:cNvPr id="3" name="Freeform 3"/>
            <p:cNvSpPr/>
            <p:nvPr/>
          </p:nvSpPr>
          <p:spPr>
            <a:xfrm>
              <a:off x="322659" y="872728"/>
              <a:ext cx="2793387" cy="204549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>
                <a:alpha val="20000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 rot="21600000">
            <a:off x="322659" y="3111102"/>
            <a:ext cx="2793387" cy="2267859"/>
            <a:chOff x="322659" y="3111103"/>
            <a:chExt cx="2793387" cy="2045494"/>
          </a:xfrm>
        </p:grpSpPr>
        <p:sp>
          <p:nvSpPr>
            <p:cNvPr id="5" name="Freeform 5"/>
            <p:cNvSpPr/>
            <p:nvPr/>
          </p:nvSpPr>
          <p:spPr>
            <a:xfrm>
              <a:off x="322659" y="3111103"/>
              <a:ext cx="2793387" cy="204549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>
                <a:alpha val="20000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 rot="21600000">
            <a:off x="3475434" y="872728"/>
            <a:ext cx="2793387" cy="2045494"/>
            <a:chOff x="3475434" y="872728"/>
            <a:chExt cx="2793387" cy="2045494"/>
          </a:xfrm>
        </p:grpSpPr>
        <p:sp>
          <p:nvSpPr>
            <p:cNvPr id="7" name="Freeform 7"/>
            <p:cNvSpPr/>
            <p:nvPr/>
          </p:nvSpPr>
          <p:spPr>
            <a:xfrm>
              <a:off x="3475434" y="872728"/>
              <a:ext cx="2793387" cy="204549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>
                <a:alpha val="20000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 rot="21600000">
            <a:off x="3475434" y="3111103"/>
            <a:ext cx="2793387" cy="2045494"/>
            <a:chOff x="3475434" y="3111103"/>
            <a:chExt cx="2793387" cy="2045494"/>
          </a:xfrm>
        </p:grpSpPr>
        <p:sp>
          <p:nvSpPr>
            <p:cNvPr id="9" name="Freeform 9"/>
            <p:cNvSpPr/>
            <p:nvPr/>
          </p:nvSpPr>
          <p:spPr>
            <a:xfrm>
              <a:off x="3475434" y="3111103"/>
              <a:ext cx="2793387" cy="204549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>
                <a:alpha val="20000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 rot="21600000">
            <a:off x="6624783" y="872729"/>
            <a:ext cx="2793387" cy="2045494"/>
            <a:chOff x="6624783" y="872728"/>
            <a:chExt cx="2793387" cy="4283869"/>
          </a:xfrm>
        </p:grpSpPr>
        <p:sp>
          <p:nvSpPr>
            <p:cNvPr id="11" name="Freeform 11"/>
            <p:cNvSpPr/>
            <p:nvPr/>
          </p:nvSpPr>
          <p:spPr>
            <a:xfrm>
              <a:off x="6624783" y="872728"/>
              <a:ext cx="2793387" cy="4283869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>
                <a:alpha val="20000"/>
              </a:srgbClr>
            </a:solidFill>
          </p:spPr>
        </p:sp>
      </p:grpSp>
      <p:sp>
        <p:nvSpPr>
          <p:cNvPr id="13" name="TextBox 13"/>
          <p:cNvSpPr txBox="1"/>
          <p:nvPr/>
        </p:nvSpPr>
        <p:spPr>
          <a:xfrm rot="21600000">
            <a:off x="519906" y="1019888"/>
            <a:ext cx="2395594" cy="533400"/>
          </a:xfrm>
          <a:prstGeom prst="rect">
            <a:avLst/>
          </a:prstGeom>
        </p:spPr>
        <p:txBody>
          <a:bodyPr lIns="0" tIns="61200" rIns="0" bIns="0" rtlCol="0" anchor="t"/>
          <a:lstStyle/>
          <a:p>
            <a:pPr algn="l">
              <a:lnSpc>
                <a:spcPts val="4200"/>
              </a:lnSpc>
            </a:pPr>
            <a:r>
              <a:rPr lang="ru-RU" sz="2000" b="1" i="0" spc="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Расположение</a:t>
            </a:r>
            <a:endParaRPr lang="en-US" sz="2000" b="1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sp>
        <p:nvSpPr>
          <p:cNvPr id="15" name="TextBox 15"/>
          <p:cNvSpPr txBox="1"/>
          <p:nvPr/>
        </p:nvSpPr>
        <p:spPr>
          <a:xfrm rot="21600000">
            <a:off x="3675063" y="3255088"/>
            <a:ext cx="2388450" cy="533400"/>
          </a:xfrm>
          <a:prstGeom prst="rect">
            <a:avLst/>
          </a:prstGeom>
        </p:spPr>
        <p:txBody>
          <a:bodyPr lIns="0" tIns="61200" rIns="0" bIns="0" rtlCol="0" anchor="t"/>
          <a:lstStyle/>
          <a:p>
            <a:pPr algn="l">
              <a:lnSpc>
                <a:spcPts val="4200"/>
              </a:lnSpc>
            </a:pPr>
            <a:r>
              <a:rPr lang="ru-RU" sz="2000" b="1" i="0" spc="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Внешний вид</a:t>
            </a:r>
            <a:endParaRPr lang="en-US" sz="2000" b="1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sp>
        <p:nvSpPr>
          <p:cNvPr id="16" name="TextBox 16"/>
          <p:cNvSpPr txBox="1"/>
          <p:nvPr/>
        </p:nvSpPr>
        <p:spPr>
          <a:xfrm rot="21600000">
            <a:off x="527844" y="3261519"/>
            <a:ext cx="2395594" cy="533400"/>
          </a:xfrm>
          <a:prstGeom prst="rect">
            <a:avLst/>
          </a:prstGeom>
        </p:spPr>
        <p:txBody>
          <a:bodyPr lIns="0" tIns="61200" rIns="0" bIns="0" rtlCol="0" anchor="t"/>
          <a:lstStyle/>
          <a:p>
            <a:pPr algn="l">
              <a:lnSpc>
                <a:spcPts val="4200"/>
              </a:lnSpc>
            </a:pPr>
            <a:r>
              <a:rPr lang="ru-RU" sz="2000" b="1" i="0" spc="0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Концепция</a:t>
            </a:r>
            <a:endParaRPr lang="en-US" sz="2000" b="1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sp>
        <p:nvSpPr>
          <p:cNvPr id="17" name="TextBox 17"/>
          <p:cNvSpPr txBox="1"/>
          <p:nvPr/>
        </p:nvSpPr>
        <p:spPr>
          <a:xfrm rot="21600000">
            <a:off x="3675063" y="1019175"/>
            <a:ext cx="2395594" cy="533400"/>
          </a:xfrm>
          <a:prstGeom prst="rect">
            <a:avLst/>
          </a:prstGeom>
        </p:spPr>
        <p:txBody>
          <a:bodyPr lIns="0" tIns="61200" rIns="0" bIns="0" rtlCol="0" anchor="t"/>
          <a:lstStyle/>
          <a:p>
            <a:pPr algn="l">
              <a:lnSpc>
                <a:spcPts val="4200"/>
              </a:lnSpc>
            </a:pPr>
            <a:r>
              <a:rPr lang="ru-RU" sz="2000" b="1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Покупка</a:t>
            </a:r>
            <a:endParaRPr lang="en-US" sz="2000" b="1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sp>
        <p:nvSpPr>
          <p:cNvPr id="18" name="TextBox 18"/>
          <p:cNvSpPr txBox="1"/>
          <p:nvPr/>
        </p:nvSpPr>
        <p:spPr>
          <a:xfrm rot="21600000">
            <a:off x="525156" y="1641475"/>
            <a:ext cx="2395594" cy="11620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2295"/>
              </a:lnSpc>
            </a:pPr>
            <a:r>
              <a:rPr lang="ru-RU" sz="1350" b="0" i="0" spc="0" dirty="0">
                <a:solidFill>
                  <a:srgbClr val="000000">
                    <a:alpha val="85000"/>
                  </a:srgbClr>
                </a:solidFill>
                <a:latin typeface="Manrope"/>
              </a:rPr>
              <a:t>Будет располагаться в </a:t>
            </a:r>
            <a:r>
              <a:rPr lang="ru-RU" sz="1350" dirty="0">
                <a:solidFill>
                  <a:srgbClr val="000000">
                    <a:alpha val="85000"/>
                  </a:srgbClr>
                </a:solidFill>
                <a:latin typeface="Manrope"/>
              </a:rPr>
              <a:t>локации торговый центр «</a:t>
            </a:r>
            <a:r>
              <a:rPr lang="ru-RU" sz="1350" dirty="0" err="1">
                <a:solidFill>
                  <a:srgbClr val="000000">
                    <a:alpha val="85000"/>
                  </a:srgbClr>
                </a:solidFill>
                <a:latin typeface="Manrope"/>
              </a:rPr>
              <a:t>Пафлоника</a:t>
            </a:r>
            <a:r>
              <a:rPr lang="ru-RU" sz="1350" dirty="0">
                <a:solidFill>
                  <a:srgbClr val="000000">
                    <a:alpha val="85000"/>
                  </a:srgbClr>
                </a:solidFill>
                <a:latin typeface="Manrope"/>
              </a:rPr>
              <a:t>», которая почти не задействуется</a:t>
            </a:r>
            <a:r>
              <a:rPr lang="en-US" sz="1350" dirty="0">
                <a:solidFill>
                  <a:srgbClr val="000000">
                    <a:alpha val="85000"/>
                  </a:srgbClr>
                </a:solidFill>
                <a:latin typeface="Manrope"/>
              </a:rPr>
              <a:t>.</a:t>
            </a:r>
            <a:endParaRPr lang="en-US" sz="1350" b="0" i="0" spc="0" dirty="0">
              <a:solidFill>
                <a:srgbClr val="000000">
                  <a:alpha val="85000"/>
                </a:srgbClr>
              </a:solidFill>
              <a:latin typeface="Manrope"/>
            </a:endParaRPr>
          </a:p>
        </p:txBody>
      </p:sp>
      <p:sp>
        <p:nvSpPr>
          <p:cNvPr id="19" name="TextBox 19"/>
          <p:cNvSpPr txBox="1"/>
          <p:nvPr/>
        </p:nvSpPr>
        <p:spPr>
          <a:xfrm rot="21600000">
            <a:off x="3677931" y="3876675"/>
            <a:ext cx="2395594" cy="8763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2295"/>
              </a:lnSpc>
            </a:pPr>
            <a:r>
              <a:rPr lang="ru-RU" sz="1350" dirty="0">
                <a:solidFill>
                  <a:srgbClr val="000000">
                    <a:alpha val="85000"/>
                  </a:srgbClr>
                </a:solidFill>
                <a:latin typeface="Manrope"/>
              </a:rPr>
              <a:t>Конструктор одежды будет похож на этот же магазин в торговом центре, но с деревянным манекеном.</a:t>
            </a:r>
            <a:endParaRPr lang="en-US" sz="1350" b="0" i="0" spc="0" dirty="0">
              <a:solidFill>
                <a:srgbClr val="000000">
                  <a:alpha val="85000"/>
                </a:srgbClr>
              </a:solidFill>
              <a:latin typeface="Manrope"/>
            </a:endParaRPr>
          </a:p>
        </p:txBody>
      </p:sp>
      <p:sp>
        <p:nvSpPr>
          <p:cNvPr id="20" name="TextBox 20"/>
          <p:cNvSpPr txBox="1"/>
          <p:nvPr/>
        </p:nvSpPr>
        <p:spPr>
          <a:xfrm rot="21600000">
            <a:off x="528728" y="3880644"/>
            <a:ext cx="2388450" cy="11620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2295"/>
              </a:lnSpc>
            </a:pPr>
            <a:r>
              <a:rPr lang="ru-RU" sz="1350" dirty="0">
                <a:solidFill>
                  <a:srgbClr val="000000">
                    <a:alpha val="85000"/>
                  </a:srgbClr>
                </a:solidFill>
                <a:latin typeface="Manrope"/>
              </a:rPr>
              <a:t>Игроки смогут составлять свои наряды, выбирая тип, рисунок и цвет одежды, а затем увидеть его на манекене. </a:t>
            </a:r>
            <a:endParaRPr lang="en-US" sz="1350" b="0" i="0" spc="0" dirty="0">
              <a:solidFill>
                <a:srgbClr val="000000">
                  <a:alpha val="85000"/>
                </a:srgbClr>
              </a:solidFill>
              <a:latin typeface="Manrope"/>
            </a:endParaRPr>
          </a:p>
        </p:txBody>
      </p:sp>
      <p:sp>
        <p:nvSpPr>
          <p:cNvPr id="21" name="TextBox 21"/>
          <p:cNvSpPr txBox="1"/>
          <p:nvPr/>
        </p:nvSpPr>
        <p:spPr>
          <a:xfrm rot="21600000">
            <a:off x="3681503" y="1638300"/>
            <a:ext cx="2388450" cy="8763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2295"/>
              </a:lnSpc>
            </a:pPr>
            <a:r>
              <a:rPr lang="ru-RU" sz="1310" dirty="0">
                <a:solidFill>
                  <a:srgbClr val="000000">
                    <a:alpha val="85000"/>
                  </a:srgbClr>
                </a:solidFill>
                <a:latin typeface="Manrope"/>
              </a:rPr>
              <a:t>Покупка всего костюма будет происходить по нажатию одной кнопки, на которой будет итоговая цена.</a:t>
            </a:r>
            <a:endParaRPr lang="en-US" sz="1310" b="0" i="0" spc="0" dirty="0">
              <a:solidFill>
                <a:srgbClr val="000000">
                  <a:alpha val="85000"/>
                </a:srgbClr>
              </a:solidFill>
              <a:latin typeface="Manrope"/>
            </a:endParaRPr>
          </a:p>
        </p:txBody>
      </p:sp>
      <p:sp>
        <p:nvSpPr>
          <p:cNvPr id="28" name="TextBox 28"/>
          <p:cNvSpPr txBox="1"/>
          <p:nvPr/>
        </p:nvSpPr>
        <p:spPr>
          <a:xfrm rot="21600000">
            <a:off x="6831806" y="1023144"/>
            <a:ext cx="2390831" cy="533400"/>
          </a:xfrm>
          <a:prstGeom prst="rect">
            <a:avLst/>
          </a:prstGeom>
        </p:spPr>
        <p:txBody>
          <a:bodyPr lIns="0" tIns="61200" rIns="0" bIns="0" rtlCol="0" anchor="t"/>
          <a:lstStyle/>
          <a:p>
            <a:pPr algn="l">
              <a:lnSpc>
                <a:spcPts val="4200"/>
              </a:lnSpc>
            </a:pPr>
            <a:r>
              <a:rPr lang="ru-RU" sz="2000" b="1" dirty="0">
                <a:solidFill>
                  <a:srgbClr val="000000">
                    <a:alpha val="100000"/>
                  </a:srgbClr>
                </a:solidFill>
                <a:latin typeface="Manrope"/>
              </a:rPr>
              <a:t>Код</a:t>
            </a:r>
            <a:endParaRPr lang="en-US" sz="2400" b="1" i="0" spc="0" dirty="0">
              <a:solidFill>
                <a:srgbClr val="000000">
                  <a:alpha val="100000"/>
                </a:srgbClr>
              </a:solidFill>
              <a:latin typeface="Manrope"/>
            </a:endParaRPr>
          </a:p>
        </p:txBody>
      </p:sp>
      <p:sp>
        <p:nvSpPr>
          <p:cNvPr id="29" name="TextBox 29"/>
          <p:cNvSpPr txBox="1"/>
          <p:nvPr/>
        </p:nvSpPr>
        <p:spPr>
          <a:xfrm rot="21600000">
            <a:off x="6830706" y="1635125"/>
            <a:ext cx="2395594" cy="11620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2295"/>
              </a:lnSpc>
            </a:pPr>
            <a:r>
              <a:rPr lang="ru-RU" sz="1350" dirty="0">
                <a:solidFill>
                  <a:srgbClr val="000000">
                    <a:alpha val="90000"/>
                  </a:srgbClr>
                </a:solidFill>
                <a:latin typeface="Manrope"/>
              </a:rPr>
              <a:t>Состоит из двух частей: смена одежды на манекене, расчёт цены и покупка вещей.</a:t>
            </a:r>
            <a:endParaRPr lang="en-US" sz="1350" b="0" i="0" spc="0" dirty="0">
              <a:solidFill>
                <a:srgbClr val="000000">
                  <a:alpha val="90000"/>
                </a:srgbClr>
              </a:solidFill>
              <a:latin typeface="Manrope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430EFF8A-DA23-47BE-875E-C54888BDB725}"/>
              </a:ext>
            </a:extLst>
          </p:cNvPr>
          <p:cNvCxnSpPr>
            <a:cxnSpLocks/>
          </p:cNvCxnSpPr>
          <p:nvPr/>
        </p:nvCxnSpPr>
        <p:spPr>
          <a:xfrm>
            <a:off x="4267200" y="476250"/>
            <a:ext cx="5148263" cy="0"/>
          </a:xfrm>
          <a:prstGeom prst="line">
            <a:avLst/>
          </a:prstGeom>
          <a:ln w="9525">
            <a:solidFill>
              <a:srgbClr val="000000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9.png">
            <a:extLst>
              <a:ext uri="{FF2B5EF4-FFF2-40B4-BE49-F238E27FC236}">
                <a16:creationId xmlns:a16="http://schemas.microsoft.com/office/drawing/2014/main" xmlns="" id="{05DE98B6-BC14-4D78-ADD1-8763D0648E42}"/>
              </a:ext>
            </a:extLst>
          </p:cNvPr>
          <p:cNvPicPr/>
          <p:nvPr/>
        </p:nvPicPr>
        <p:blipFill rotWithShape="1">
          <a:blip r:embed="rId3"/>
          <a:srcRect l="3405" r="1932"/>
          <a:stretch/>
        </p:blipFill>
        <p:spPr>
          <a:xfrm>
            <a:off x="6339525" y="3158494"/>
            <a:ext cx="3289301" cy="2132247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xmlns="" val="121656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665</Words>
  <Application>Microsoft Office PowerPoint</Application>
  <PresentationFormat>Произвольный</PresentationFormat>
  <Paragraphs>111</Paragraphs>
  <Slides>17</Slides>
  <Notes>9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Franklin Gothic Demi</vt:lpstr>
      <vt:lpstr>Manrope</vt:lpstr>
      <vt:lpstr>Calibri</vt:lpstr>
      <vt:lpstr>Franklin Gothic Book</vt:lpstr>
      <vt:lpstr>Calibri Light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Илья Шмырёв</dc:creator>
  <cp:lastModifiedBy>q12</cp:lastModifiedBy>
  <cp:revision>52</cp:revision>
  <dcterms:created xsi:type="dcterms:W3CDTF">2021-12-22T16:14:28Z</dcterms:created>
  <dcterms:modified xsi:type="dcterms:W3CDTF">2021-12-27T04:20:28Z</dcterms:modified>
</cp:coreProperties>
</file>