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0" r:id="rId4"/>
    <p:sldId id="261" r:id="rId5"/>
    <p:sldId id="259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4" r:id="rId17"/>
    <p:sldId id="275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ьяс" initials="И" lastIdx="2" clrIdx="0">
    <p:extLst>
      <p:ext uri="{19B8F6BF-5375-455C-9EA6-DF929625EA0E}">
        <p15:presenceInfo xmlns="" xmlns:p15="http://schemas.microsoft.com/office/powerpoint/2012/main" userId="b8a3fc46430f84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62C"/>
    <a:srgbClr val="1E008A"/>
    <a:srgbClr val="8FD2D4"/>
    <a:srgbClr val="16095B"/>
    <a:srgbClr val="E48ECE"/>
    <a:srgbClr val="313770"/>
    <a:srgbClr val="D684C1"/>
    <a:srgbClr val="EF6365"/>
    <a:srgbClr val="9556FF"/>
    <a:srgbClr val="0955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Попадались</a:t>
            </a:r>
            <a:r>
              <a:rPr lang="ru-RU" baseline="0">
                <a:solidFill>
                  <a:schemeClr val="tx1"/>
                </a:solidFill>
              </a:rPr>
              <a:t> ли вы на Интернет - мошенников?</a:t>
            </a:r>
            <a:endParaRPr lang="ru-RU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8325568979324723"/>
          <c:y val="0.29230680911721824"/>
          <c:w val="0.37215510337641777"/>
          <c:h val="0.620258046176830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C3-4AD0-9A6B-0FE714C3331B}"/>
              </c:ext>
            </c:extLst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C3-4AD0-9A6B-0FE714C3331B}"/>
              </c:ext>
            </c:extLst>
          </c:dPt>
          <c:dLbls>
            <c:dLbl>
              <c:idx val="0"/>
              <c:layout>
                <c:manualLayout>
                  <c:x val="8.366668990741391E-2"/>
                  <c:y val="6.12897864399135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76.5%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C3-4AD0-9A6B-0FE714C3331B}"/>
                </c:ext>
              </c:extLst>
            </c:dLbl>
            <c:dLbl>
              <c:idx val="1"/>
              <c:layout>
                <c:manualLayout>
                  <c:x val="-0.11276864243573406"/>
                  <c:y val="-1.77842510258097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23.5%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DC3-4AD0-9A6B-0FE714C33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0.76500000000000035</c:v>
                </c:pt>
                <c:pt idx="1">
                  <c:v>0.23500000000000001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C3-4AD0-9A6B-0FE714C3331B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494183470606533E-2"/>
          <c:y val="0.29247116089298131"/>
          <c:w val="0.14523365145379213"/>
          <c:h val="0.425306747543172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58946177495937246"/>
          <c:y val="0.29230680911721824"/>
          <c:w val="0.36308391115663413"/>
          <c:h val="0.602619165454090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 занимались Интернет - мошенничеством?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6A-4445-B567-8F5563A90387}"/>
              </c:ext>
            </c:extLst>
          </c:dPt>
          <c:dPt>
            <c:idx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6A-4445-B567-8F5563A90387}"/>
              </c:ext>
            </c:extLst>
          </c:dPt>
          <c:dLbls>
            <c:dLbl>
              <c:idx val="0"/>
              <c:layout>
                <c:manualLayout>
                  <c:x val="8.2143516635676483E-2"/>
                  <c:y val="8.33332947531040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6A-4445-B567-8F5563A90387}"/>
                </c:ext>
              </c:extLst>
            </c:dLbl>
            <c:dLbl>
              <c:idx val="1"/>
              <c:layout>
                <c:manualLayout>
                  <c:x val="-0.12668737513967898"/>
                  <c:y val="-4.7910163004554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6A-4445-B567-8F5563A90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88.2</c:v>
                </c:pt>
                <c:pt idx="1">
                  <c:v>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6A-4445-B567-8F5563A90387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137423479904906E-2"/>
          <c:y val="0.27483228017024086"/>
          <c:w val="0.14025081129571323"/>
          <c:h val="0.4605845089886534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каких целях вы используете Интернет?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82.4%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38-4588-B765-E896C046A2A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70.6%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38-4588-B765-E896C046A2A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55.9%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38-4588-B765-E896C046A2A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76.5%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38-4588-B765-E896C046A2A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35.3%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E38-4588-B765-E896C046A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Информационных</c:v>
                </c:pt>
                <c:pt idx="1">
                  <c:v>Развлекательных</c:v>
                </c:pt>
                <c:pt idx="2">
                  <c:v>Коммуникацонных</c:v>
                </c:pt>
                <c:pt idx="3">
                  <c:v>Обучающих</c:v>
                </c:pt>
                <c:pt idx="4">
                  <c:v>Коммерческих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82.4</c:v>
                </c:pt>
                <c:pt idx="1">
                  <c:v>70.599999999999994</c:v>
                </c:pt>
                <c:pt idx="2">
                  <c:v>55.9</c:v>
                </c:pt>
                <c:pt idx="3">
                  <c:v>76.5</c:v>
                </c:pt>
                <c:pt idx="4">
                  <c:v>35.300000000000004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E38-4588-B765-E896C046A2A9}"/>
            </c:ext>
          </c:extLst>
        </c:ser>
        <c:dLbls>
          <c:showVal val="1"/>
        </c:dLbls>
        <c:overlap val="100"/>
        <c:axId val="37927168"/>
        <c:axId val="38416384"/>
      </c:barChart>
      <c:catAx>
        <c:axId val="37927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6384"/>
        <c:crosses val="autoZero"/>
        <c:auto val="1"/>
        <c:lblAlgn val="ctr"/>
        <c:lblOffset val="100"/>
      </c:catAx>
      <c:valAx>
        <c:axId val="384163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2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Если вы попадались на мошенников в Интернете, то на каких?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54.5</a:t>
                    </a:r>
                    <a:r>
                      <a:rPr lang="en-US" baseline="0"/>
                      <a:t>%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51-4E86-B6C2-33544E10D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42.4%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51-4E86-B6C2-33544E10D9F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54.5%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E51-4E86-B6C2-33544E10D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30.3%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51-4E86-B6C2-33544E10D9F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21.2%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E51-4E86-B6C2-33544E10D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Интернет - попрошайничество</c:v>
                </c:pt>
                <c:pt idx="1">
                  <c:v>Вредоносные антивирусы и ПО</c:v>
                </c:pt>
                <c:pt idx="2">
                  <c:v>Взломы аккаунтов</c:v>
                </c:pt>
                <c:pt idx="3">
                  <c:v>Фишинг</c:v>
                </c:pt>
                <c:pt idx="4">
                  <c:v>Не сталкивался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0.54500000000000004</c:v>
                </c:pt>
                <c:pt idx="1">
                  <c:v>0.42400000000000032</c:v>
                </c:pt>
                <c:pt idx="2">
                  <c:v>0.54500000000000004</c:v>
                </c:pt>
                <c:pt idx="3">
                  <c:v>0.30300000000000032</c:v>
                </c:pt>
                <c:pt idx="4">
                  <c:v>0.21200000000000013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51-4E86-B6C2-33544E10D9F3}"/>
            </c:ext>
          </c:extLst>
        </c:ser>
        <c:dLbls>
          <c:showVal val="1"/>
        </c:dLbls>
        <c:overlap val="100"/>
        <c:axId val="38448512"/>
        <c:axId val="38458496"/>
      </c:barChart>
      <c:catAx>
        <c:axId val="384485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58496"/>
        <c:crosses val="autoZero"/>
        <c:auto val="1"/>
        <c:lblAlgn val="ctr"/>
        <c:lblOffset val="100"/>
      </c:catAx>
      <c:valAx>
        <c:axId val="38458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crossAx val="3844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schemeClr val="tx1"/>
                </a:solidFill>
              </a:rPr>
              <a:t>Если вы используете коммерческий способ использования Интернета, то для чего?</a:t>
            </a:r>
          </a:p>
        </c:rich>
      </c:tx>
      <c:layout>
        <c:manualLayout>
          <c:xMode val="edge"/>
          <c:yMode val="edge"/>
          <c:x val="0.1283355182153878"/>
          <c:y val="3.551689196432649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54339773272036751"/>
          <c:y val="0.33614267909229689"/>
          <c:w val="0.38020523476232126"/>
          <c:h val="0.599995110200266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Если вы используете коммерческий способ использования Интернета, то для чего?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17-4F4E-9C68-3D1CA3D83706}"/>
              </c:ext>
            </c:extLst>
          </c:dPt>
          <c:dPt>
            <c:idx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17-4F4E-9C68-3D1CA3D83706}"/>
              </c:ext>
            </c:extLst>
          </c:dPt>
          <c:dPt>
            <c:idx val="2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17-4F4E-9C68-3D1CA3D83706}"/>
              </c:ext>
            </c:extLst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17-4F4E-9C68-3D1CA3D83706}"/>
              </c:ext>
            </c:extLst>
          </c:dPt>
          <c:dLbls>
            <c:dLbl>
              <c:idx val="0"/>
              <c:layout>
                <c:manualLayout>
                  <c:x val="7.8703703703703734E-2"/>
                  <c:y val="-3.96825396825389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17-4F4E-9C68-3D1CA3D83706}"/>
                </c:ext>
              </c:extLst>
            </c:dLbl>
            <c:dLbl>
              <c:idx val="1"/>
              <c:layout>
                <c:manualLayout>
                  <c:x val="-9.2674314998673721E-2"/>
                  <c:y val="1.42650194037822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28.1%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17-4F4E-9C68-3D1CA3D83706}"/>
                </c:ext>
              </c:extLst>
            </c:dLbl>
            <c:dLbl>
              <c:idx val="2"/>
              <c:layout>
                <c:manualLayout>
                  <c:x val="-9.8666027845697238E-2"/>
                  <c:y val="-5.13149173742856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15.6%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17-4F4E-9C68-3D1CA3D83706}"/>
                </c:ext>
              </c:extLst>
            </c:dLbl>
            <c:dLbl>
              <c:idx val="3"/>
              <c:layout>
                <c:manualLayout>
                  <c:x val="-2.0915116571456737E-2"/>
                  <c:y val="-0.112864945386952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17-4F4E-9C68-3D1CA3D83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 использую в коммерческих целях</c:v>
                </c:pt>
                <c:pt idx="1">
                  <c:v>Для заработка и приобретения товаров</c:v>
                </c:pt>
                <c:pt idx="2">
                  <c:v>Для приобретения товаров</c:v>
                </c:pt>
                <c:pt idx="3">
                  <c:v>Для заработка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28.1</c:v>
                </c:pt>
                <c:pt idx="2">
                  <c:v>15.6</c:v>
                </c:pt>
                <c:pt idx="3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717-4F4E-9C68-3D1CA3D83706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933753122066882E-3"/>
          <c:y val="0.30243239438851771"/>
          <c:w val="0.40203065400126625"/>
          <c:h val="0.5910169297185022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51682725533821705"/>
          <c:y val="0.26426724003324226"/>
          <c:w val="0.39811796913665626"/>
          <c:h val="0.665887034790256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Боритесь ли вы с мошенничеством в Интернете?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1F-4BFB-8490-C6C391864842}"/>
              </c:ext>
            </c:extLst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1F-4BFB-8490-C6C391864842}"/>
              </c:ext>
            </c:extLst>
          </c:dPt>
          <c:dLbls>
            <c:dLbl>
              <c:idx val="0"/>
              <c:layout>
                <c:manualLayout>
                  <c:x val="6.9469834447273185E-2"/>
                  <c:y val="0.1579407091356295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61.8%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1F-4BFB-8490-C6C391864842}"/>
                </c:ext>
              </c:extLst>
            </c:dLbl>
            <c:dLbl>
              <c:idx val="1"/>
              <c:layout>
                <c:manualLayout>
                  <c:x val="-0.13301484980760581"/>
                  <c:y val="-2.54975979476633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38.2%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1F-4BFB-8490-C6C391864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0.61800000000000055</c:v>
                </c:pt>
                <c:pt idx="1">
                  <c:v>0.38200000000000034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1F-4BFB-8490-C6C391864842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336054646222076E-3"/>
          <c:y val="0.38830608117524684"/>
          <c:w val="0.14216138158276101"/>
          <c:h val="0.4222704067245348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CE359C-817B-4718-9660-480991B4959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53A0C7-97D9-4BD1-B8DE-6E423DD7F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86796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359C-817B-4718-9660-480991B4959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A0C7-97D9-4BD1-B8DE-6E423DD7F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15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359C-817B-4718-9660-480991B4959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A0C7-97D9-4BD1-B8DE-6E423DD7F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3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359C-817B-4718-9660-480991B4959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A0C7-97D9-4BD1-B8DE-6E423DD7F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933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CE359C-817B-4718-9660-480991B4959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53A0C7-97D9-4BD1-B8DE-6E423DD7F8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12715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359C-817B-4718-9660-480991B4959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A0C7-97D9-4BD1-B8DE-6E423DD7F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172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359C-817B-4718-9660-480991B4959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A0C7-97D9-4BD1-B8DE-6E423DD7F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28411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359C-817B-4718-9660-480991B4959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A0C7-97D9-4BD1-B8DE-6E423DD7F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9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359C-817B-4718-9660-480991B4959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A0C7-97D9-4BD1-B8DE-6E423DD7F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5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ACE359C-817B-4718-9660-480991B4959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553A0C7-97D9-4BD1-B8DE-6E423DD7F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26324759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ACE359C-817B-4718-9660-480991B4959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553A0C7-97D9-4BD1-B8DE-6E423DD7F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70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3">
                <a:lumMod val="60000"/>
                <a:lumOff val="40000"/>
              </a:schemeClr>
            </a:gs>
            <a:gs pos="84000">
              <a:srgbClr val="16095B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CE359C-817B-4718-9660-480991B49592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53A0C7-97D9-4BD1-B8DE-6E423DD7F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61204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50829"/>
            <a:ext cx="10178322" cy="1723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Министерство общего и профессионального образования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Свердловской области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Муниципальное автономное общеобразовательное учреждение –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средняя общеобразовательная школа № 93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МО «город Екатеринбург»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Ленинский район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Направление: Информационные технологии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Проект: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Интернет в общем плане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Автор проекта: Баширов Ибрагим </a:t>
            </a:r>
            <a:r>
              <a:rPr lang="ru-RU" sz="1800" dirty="0" err="1">
                <a:solidFill>
                  <a:schemeClr val="tx1"/>
                </a:solidFill>
              </a:rPr>
              <a:t>Ильясович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9 «А» класс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Научный руководитель проекта: Комарова Анастасия Александровна,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Учитель информатики МАОУ -СОШ №93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г. Екатеринбург, 2021 г.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095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rgbClr val="16095B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2286001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9062C"/>
                </a:solidFill>
              </a:rPr>
              <a:t>Сферы использования интернета</a:t>
            </a:r>
            <a:endParaRPr lang="ru-RU" sz="6000" dirty="0">
              <a:solidFill>
                <a:srgbClr val="09062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202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Прямая соединительная линия 157"/>
          <p:cNvCxnSpPr/>
          <p:nvPr/>
        </p:nvCxnSpPr>
        <p:spPr>
          <a:xfrm>
            <a:off x="11818292" y="1098039"/>
            <a:ext cx="0" cy="3067050"/>
          </a:xfrm>
          <a:prstGeom prst="line">
            <a:avLst/>
          </a:prstGeom>
          <a:ln w="31750">
            <a:gradFill>
              <a:gsLst>
                <a:gs pos="0">
                  <a:srgbClr val="1E008A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 rot="5400000">
            <a:off x="10961041" y="4791508"/>
            <a:ext cx="17145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8A"/>
                </a:solidFill>
                <a:latin typeface="Century Gothic" panose="020B0502020202020204" pitchFamily="34" charset="0"/>
              </a:rPr>
              <a:t>INTERNET</a:t>
            </a:r>
            <a:endParaRPr lang="ru-RU" sz="2400" dirty="0">
              <a:solidFill>
                <a:srgbClr val="1E008A"/>
              </a:solidFill>
              <a:latin typeface="+mj-lt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0" y="-1"/>
            <a:ext cx="12192000" cy="819151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1247775" y="152400"/>
            <a:ext cx="10182225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Сферы использования Интернета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8" name="Рисунок 19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7076" y="219074"/>
            <a:ext cx="371476" cy="371476"/>
          </a:xfrm>
          <a:prstGeom prst="rect">
            <a:avLst/>
          </a:prstGeom>
        </p:spPr>
      </p:pic>
      <p:pic>
        <p:nvPicPr>
          <p:cNvPr id="199" name="Рисунок 1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392" y="68268"/>
            <a:ext cx="673088" cy="673088"/>
          </a:xfrm>
          <a:prstGeom prst="rect">
            <a:avLst/>
          </a:prstGeom>
        </p:spPr>
      </p:pic>
      <p:sp>
        <p:nvSpPr>
          <p:cNvPr id="200" name="Равнобедренный треугольник 199"/>
          <p:cNvSpPr/>
          <p:nvPr/>
        </p:nvSpPr>
        <p:spPr>
          <a:xfrm>
            <a:off x="59531" y="938778"/>
            <a:ext cx="225861" cy="15926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Равнобедренный треугольник 200"/>
          <p:cNvSpPr/>
          <p:nvPr/>
        </p:nvSpPr>
        <p:spPr>
          <a:xfrm rot="10800000">
            <a:off x="59530" y="6434703"/>
            <a:ext cx="225861" cy="15926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Прямоугольник 201"/>
          <p:cNvSpPr/>
          <p:nvPr/>
        </p:nvSpPr>
        <p:spPr>
          <a:xfrm>
            <a:off x="59530" y="1640964"/>
            <a:ext cx="225861" cy="17023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Прямоугольник 203"/>
          <p:cNvSpPr/>
          <p:nvPr/>
        </p:nvSpPr>
        <p:spPr>
          <a:xfrm>
            <a:off x="1130301" y="819150"/>
            <a:ext cx="9906000" cy="60388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Овал 204"/>
          <p:cNvSpPr/>
          <p:nvPr/>
        </p:nvSpPr>
        <p:spPr>
          <a:xfrm>
            <a:off x="2171700" y="1640964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Овал 205"/>
          <p:cNvSpPr/>
          <p:nvPr/>
        </p:nvSpPr>
        <p:spPr>
          <a:xfrm>
            <a:off x="2126700" y="1595964"/>
            <a:ext cx="270000" cy="270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Овал 206"/>
          <p:cNvSpPr/>
          <p:nvPr/>
        </p:nvSpPr>
        <p:spPr>
          <a:xfrm>
            <a:off x="2081700" y="1550964"/>
            <a:ext cx="360000" cy="360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/>
          <p:cNvSpPr/>
          <p:nvPr/>
        </p:nvSpPr>
        <p:spPr>
          <a:xfrm>
            <a:off x="2036700" y="1505964"/>
            <a:ext cx="450000" cy="450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2171700" y="2579238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Овал 221"/>
          <p:cNvSpPr/>
          <p:nvPr/>
        </p:nvSpPr>
        <p:spPr>
          <a:xfrm>
            <a:off x="2126700" y="2534238"/>
            <a:ext cx="270000" cy="270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Овал 222"/>
          <p:cNvSpPr/>
          <p:nvPr/>
        </p:nvSpPr>
        <p:spPr>
          <a:xfrm>
            <a:off x="2081700" y="2489238"/>
            <a:ext cx="360000" cy="360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Овал 223"/>
          <p:cNvSpPr/>
          <p:nvPr/>
        </p:nvSpPr>
        <p:spPr>
          <a:xfrm>
            <a:off x="2036700" y="2444238"/>
            <a:ext cx="450000" cy="450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Овал 224"/>
          <p:cNvSpPr/>
          <p:nvPr/>
        </p:nvSpPr>
        <p:spPr>
          <a:xfrm>
            <a:off x="2171700" y="3517512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Овал 225"/>
          <p:cNvSpPr/>
          <p:nvPr/>
        </p:nvSpPr>
        <p:spPr>
          <a:xfrm>
            <a:off x="2126700" y="3472512"/>
            <a:ext cx="270000" cy="270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Овал 226"/>
          <p:cNvSpPr/>
          <p:nvPr/>
        </p:nvSpPr>
        <p:spPr>
          <a:xfrm>
            <a:off x="2081700" y="3427512"/>
            <a:ext cx="360000" cy="360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Овал 227"/>
          <p:cNvSpPr/>
          <p:nvPr/>
        </p:nvSpPr>
        <p:spPr>
          <a:xfrm>
            <a:off x="2036700" y="3382512"/>
            <a:ext cx="450000" cy="450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Овал 228"/>
          <p:cNvSpPr/>
          <p:nvPr/>
        </p:nvSpPr>
        <p:spPr>
          <a:xfrm>
            <a:off x="2171700" y="4455786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Овал 229"/>
          <p:cNvSpPr/>
          <p:nvPr/>
        </p:nvSpPr>
        <p:spPr>
          <a:xfrm>
            <a:off x="2126700" y="4410786"/>
            <a:ext cx="270000" cy="270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Овал 230"/>
          <p:cNvSpPr/>
          <p:nvPr/>
        </p:nvSpPr>
        <p:spPr>
          <a:xfrm>
            <a:off x="2081700" y="4365786"/>
            <a:ext cx="360000" cy="360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Овал 231"/>
          <p:cNvSpPr/>
          <p:nvPr/>
        </p:nvSpPr>
        <p:spPr>
          <a:xfrm>
            <a:off x="2036700" y="4320786"/>
            <a:ext cx="450000" cy="450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Овал 232"/>
          <p:cNvSpPr/>
          <p:nvPr/>
        </p:nvSpPr>
        <p:spPr>
          <a:xfrm>
            <a:off x="2171700" y="5394060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Овал 233"/>
          <p:cNvSpPr/>
          <p:nvPr/>
        </p:nvSpPr>
        <p:spPr>
          <a:xfrm>
            <a:off x="2126700" y="5349060"/>
            <a:ext cx="270000" cy="270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34"/>
          <p:cNvSpPr/>
          <p:nvPr/>
        </p:nvSpPr>
        <p:spPr>
          <a:xfrm>
            <a:off x="2081700" y="5304060"/>
            <a:ext cx="360000" cy="360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Овал 235"/>
          <p:cNvSpPr/>
          <p:nvPr/>
        </p:nvSpPr>
        <p:spPr>
          <a:xfrm>
            <a:off x="2036700" y="5259060"/>
            <a:ext cx="450000" cy="450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Прямоугольник 236"/>
          <p:cNvSpPr/>
          <p:nvPr/>
        </p:nvSpPr>
        <p:spPr>
          <a:xfrm>
            <a:off x="2261700" y="1370964"/>
            <a:ext cx="720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ИНФОРМАЦИОННАЯ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2261700" y="2309238"/>
            <a:ext cx="720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РАЗВЛЕКАТЕЛЬНАЯ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2261700" y="3249824"/>
            <a:ext cx="720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КОММУНИКАЦИОННАЯ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2261700" y="4188098"/>
            <a:ext cx="720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ОБУЧАЮЩАЯ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2261700" y="5124060"/>
            <a:ext cx="720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КОММЕРЧЕСКАЯ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1719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5434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91490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28637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6578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0293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lumMod val="5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40080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77227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14375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5152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406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rgbClr val="16095B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028" y="2724151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9062C"/>
                </a:solidFill>
              </a:rPr>
              <a:t>МОШЕННИЧЕСТВО В ИНТЕРНЕТ</a:t>
            </a:r>
            <a:endParaRPr lang="ru-RU" sz="6000" dirty="0">
              <a:solidFill>
                <a:srgbClr val="09062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867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98857" y="4477101"/>
            <a:ext cx="4025199" cy="87629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>
                  <a:alpha val="5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ФИШИНГ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93896">
            <a:off x="6765234" y="4313506"/>
            <a:ext cx="408987" cy="513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6095B"/>
                </a:solidFill>
                <a:latin typeface="+mj-lt"/>
              </a:rPr>
              <a:t>ВИДЫ МОШЕННИЧЕСТВА В ИНТЕРНЕТЕ:</a:t>
            </a:r>
            <a:endParaRPr lang="ru-RU" sz="2400" dirty="0">
              <a:solidFill>
                <a:srgbClr val="16095B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7204" y="5185657"/>
            <a:ext cx="358569" cy="7893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39457" y="2647949"/>
            <a:ext cx="3784600" cy="87629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>
                  <a:alpha val="5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ВЗЛОМ АККАУНТОВ</a:t>
            </a:r>
          </a:p>
        </p:txBody>
      </p:sp>
      <p:sp>
        <p:nvSpPr>
          <p:cNvPr id="9" name="Овал 8"/>
          <p:cNvSpPr/>
          <p:nvPr/>
        </p:nvSpPr>
        <p:spPr>
          <a:xfrm>
            <a:off x="7096489" y="3070225"/>
            <a:ext cx="358569" cy="406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98858" y="2724150"/>
            <a:ext cx="456200" cy="3460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249" y="4477102"/>
            <a:ext cx="3903167" cy="87629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>
                  <a:alpha val="5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ФАЛЬШИВЫЕ </a:t>
            </a: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АНТИВИРУСЫ И ПО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330689" y="4543425"/>
            <a:ext cx="551451" cy="4762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37817" y="2647950"/>
            <a:ext cx="3784600" cy="87629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>
                  <a:alpha val="5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ИНТЕРНЕТ – ПОПРОШАЙНИЧЕСТВО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1678" y="2285395"/>
            <a:ext cx="972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1</a:t>
            </a:r>
            <a:endParaRPr lang="ru-RU" dirty="0">
              <a:solidFill>
                <a:srgbClr val="16095B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1817" y="2316656"/>
            <a:ext cx="115252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200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4375" y="4130420"/>
            <a:ext cx="885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16095B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4130420"/>
            <a:ext cx="12753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0" b="1" dirty="0">
                <a:solidFill>
                  <a:srgbClr val="16095B"/>
                </a:solidFill>
                <a:latin typeface="Century Gothic" panose="020B0502020202020204" pitchFamily="34" charset="0"/>
              </a:rPr>
              <a:t>2</a:t>
            </a:r>
          </a:p>
          <a:p>
            <a:endParaRPr lang="ru-RU" sz="95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818292" y="1098039"/>
            <a:ext cx="0" cy="3067050"/>
          </a:xfrm>
          <a:prstGeom prst="line">
            <a:avLst/>
          </a:prstGeom>
          <a:ln w="31750">
            <a:gradFill>
              <a:gsLst>
                <a:gs pos="0">
                  <a:srgbClr val="1E008A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5400000">
            <a:off x="10961041" y="4791508"/>
            <a:ext cx="17145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8A"/>
                </a:solidFill>
                <a:latin typeface="Century Gothic" panose="020B0502020202020204" pitchFamily="34" charset="0"/>
              </a:rPr>
              <a:t>INTERNET</a:t>
            </a:r>
            <a:endParaRPr lang="ru-RU" sz="2400" dirty="0">
              <a:solidFill>
                <a:srgbClr val="1E008A"/>
              </a:solidFill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1719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434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91490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28637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6578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0293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40080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lumMod val="5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77227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75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5152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5847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11818292" y="1098039"/>
            <a:ext cx="0" cy="3067050"/>
          </a:xfrm>
          <a:prstGeom prst="line">
            <a:avLst/>
          </a:prstGeom>
          <a:ln w="31750">
            <a:gradFill>
              <a:gsLst>
                <a:gs pos="0">
                  <a:srgbClr val="1E008A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5400000">
            <a:off x="10961041" y="4791508"/>
            <a:ext cx="17145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8A"/>
                </a:solidFill>
                <a:latin typeface="Century Gothic" panose="020B0502020202020204" pitchFamily="34" charset="0"/>
              </a:rPr>
              <a:t>INTERNET</a:t>
            </a:r>
            <a:endParaRPr lang="ru-RU" sz="2400" dirty="0">
              <a:solidFill>
                <a:srgbClr val="1E008A"/>
              </a:solidFill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-1"/>
            <a:ext cx="12192000" cy="819151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247775" y="152400"/>
            <a:ext cx="10182225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9062C"/>
                </a:solidFill>
                <a:latin typeface="Century Gothic" panose="020B0502020202020204" pitchFamily="34" charset="0"/>
              </a:rPr>
              <a:t>Способы борьб</a:t>
            </a:r>
            <a:r>
              <a:rPr lang="ru-RU" dirty="0">
                <a:solidFill>
                  <a:srgbClr val="09062C"/>
                </a:solidFill>
                <a:latin typeface="Century Gothic" panose="020B0502020202020204" pitchFamily="34" charset="0"/>
              </a:rPr>
              <a:t>ы</a:t>
            </a:r>
            <a:r>
              <a:rPr lang="ru-RU" dirty="0" smtClean="0">
                <a:solidFill>
                  <a:srgbClr val="09062C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9062C"/>
                </a:solidFill>
                <a:latin typeface="Century Gothic" panose="020B0502020202020204" pitchFamily="34" charset="0"/>
              </a:rPr>
              <a:t>с</a:t>
            </a:r>
            <a:r>
              <a:rPr lang="ru-RU" dirty="0" smtClean="0">
                <a:solidFill>
                  <a:srgbClr val="09062C"/>
                </a:solidFill>
                <a:latin typeface="Century Gothic" panose="020B0502020202020204" pitchFamily="34" charset="0"/>
              </a:rPr>
              <a:t> Интернет </a:t>
            </a:r>
            <a:r>
              <a:rPr lang="ru-RU" dirty="0">
                <a:solidFill>
                  <a:srgbClr val="09062C"/>
                </a:solidFill>
                <a:latin typeface="Century Gothic" panose="020B0502020202020204" pitchFamily="34" charset="0"/>
              </a:rPr>
              <a:t>– </a:t>
            </a:r>
            <a:r>
              <a:rPr lang="ru-RU" dirty="0" smtClean="0">
                <a:solidFill>
                  <a:srgbClr val="09062C"/>
                </a:solidFill>
                <a:latin typeface="Century Gothic" panose="020B0502020202020204" pitchFamily="34" charset="0"/>
              </a:rPr>
              <a:t>мошенниками</a:t>
            </a:r>
            <a:endParaRPr lang="ru-RU" dirty="0">
              <a:solidFill>
                <a:srgbClr val="09062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7076" y="219074"/>
            <a:ext cx="371476" cy="37147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392" y="68268"/>
            <a:ext cx="673088" cy="673088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0" y="819150"/>
            <a:ext cx="9315450" cy="49053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9848850" y="819150"/>
            <a:ext cx="1738609" cy="103822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9848850" y="3936489"/>
            <a:ext cx="1738609" cy="103822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9848850" y="2379150"/>
            <a:ext cx="1738609" cy="103822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9848849" y="5493828"/>
            <a:ext cx="1738609" cy="103822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9469219" y="1012879"/>
            <a:ext cx="225861" cy="15926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 rot="10800000">
            <a:off x="9469218" y="6508804"/>
            <a:ext cx="225861" cy="15926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9469218" y="1715065"/>
            <a:ext cx="225861" cy="17023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382775" y="1233039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337775" y="1188039"/>
            <a:ext cx="270000" cy="270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1292775" y="1143039"/>
            <a:ext cx="360000" cy="360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247775" y="1098039"/>
            <a:ext cx="450000" cy="450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585070" y="1233039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4540070" y="1188039"/>
            <a:ext cx="270000" cy="270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495070" y="1143039"/>
            <a:ext cx="360000" cy="360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450070" y="1098039"/>
            <a:ext cx="450000" cy="450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787365" y="1233039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742365" y="1188039"/>
            <a:ext cx="270000" cy="270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697365" y="1143039"/>
            <a:ext cx="360000" cy="360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652365" y="1098039"/>
            <a:ext cx="450000" cy="450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-1" y="5724525"/>
            <a:ext cx="5835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9062C"/>
                </a:solidFill>
                <a:latin typeface="Century Gothic" panose="020B0502020202020204" pitchFamily="34" charset="0"/>
              </a:rPr>
              <a:t>3 Способа </a:t>
            </a:r>
            <a:r>
              <a:rPr lang="ru-RU" b="1" dirty="0">
                <a:solidFill>
                  <a:srgbClr val="09062C"/>
                </a:solidFill>
                <a:latin typeface="Century Gothic" panose="020B0502020202020204" pitchFamily="34" charset="0"/>
              </a:rPr>
              <a:t>борьбы с Интернет – </a:t>
            </a:r>
            <a:r>
              <a:rPr lang="ru-RU" b="1" dirty="0" smtClean="0">
                <a:solidFill>
                  <a:srgbClr val="09062C"/>
                </a:solidFill>
                <a:latin typeface="Century Gothic" panose="020B0502020202020204" pitchFamily="34" charset="0"/>
              </a:rPr>
              <a:t>мошенниками.</a:t>
            </a:r>
            <a:endParaRPr lang="ru-RU" b="1" dirty="0">
              <a:solidFill>
                <a:srgbClr val="09062C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-1" y="5158530"/>
            <a:ext cx="931545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-1" y="5158531"/>
            <a:ext cx="432182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4199551" y="5090730"/>
            <a:ext cx="288000" cy="288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1819" y="5245528"/>
            <a:ext cx="226666" cy="226666"/>
          </a:xfrm>
          <a:prstGeom prst="rect">
            <a:avLst/>
          </a:prstGeom>
        </p:spPr>
      </p:pic>
      <p:sp>
        <p:nvSpPr>
          <p:cNvPr id="80" name="Управляющая кнопка: назад 79">
            <a:hlinkClick r:id="" action="ppaction://hlinkshowjump?jump=previousslide" highlightClick="1"/>
          </p:cNvPr>
          <p:cNvSpPr/>
          <p:nvPr/>
        </p:nvSpPr>
        <p:spPr>
          <a:xfrm rot="10800000">
            <a:off x="115502" y="5359858"/>
            <a:ext cx="324000" cy="324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правляющая кнопка: в конец 80">
            <a:hlinkClick r:id="" action="ppaction://hlinkshowjump?jump=lastslide" highlightClick="1"/>
          </p:cNvPr>
          <p:cNvSpPr/>
          <p:nvPr/>
        </p:nvSpPr>
        <p:spPr>
          <a:xfrm>
            <a:off x="555005" y="5359858"/>
            <a:ext cx="324000" cy="324000"/>
          </a:xfrm>
          <a:prstGeom prst="actionButtonE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правляющая кнопка: звук 8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994507" y="5348683"/>
            <a:ext cx="324000" cy="324997"/>
          </a:xfrm>
          <a:prstGeom prst="actionButtonSou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372827" y="1338263"/>
            <a:ext cx="2379896" cy="3561746"/>
          </a:xfrm>
          <a:prstGeom prst="roundRect">
            <a:avLst>
              <a:gd name="adj" fmla="val 11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9062C"/>
                </a:solidFill>
              </a:rPr>
              <a:t>Придумать сложный </a:t>
            </a:r>
            <a:r>
              <a:rPr lang="ru-RU" sz="2000" dirty="0">
                <a:solidFill>
                  <a:srgbClr val="09062C"/>
                </a:solidFill>
              </a:rPr>
              <a:t>пароль для регистрации учетных записей. (</a:t>
            </a:r>
            <a:r>
              <a:rPr lang="ru-RU" sz="2000" dirty="0" smtClean="0">
                <a:solidFill>
                  <a:srgbClr val="09062C"/>
                </a:solidFill>
              </a:rPr>
              <a:t>Нежелательно </a:t>
            </a:r>
            <a:r>
              <a:rPr lang="ru-RU" sz="2000" dirty="0">
                <a:solidFill>
                  <a:srgbClr val="09062C"/>
                </a:solidFill>
              </a:rPr>
              <a:t>использовать </a:t>
            </a:r>
            <a:r>
              <a:rPr lang="ru-RU" sz="2000" dirty="0" smtClean="0">
                <a:solidFill>
                  <a:srgbClr val="09062C"/>
                </a:solidFill>
              </a:rPr>
              <a:t>свои </a:t>
            </a:r>
            <a:r>
              <a:rPr lang="ru-RU" sz="2000" dirty="0">
                <a:solidFill>
                  <a:srgbClr val="09062C"/>
                </a:solidFill>
              </a:rPr>
              <a:t>инициалы или дату </a:t>
            </a:r>
            <a:r>
              <a:rPr lang="ru-RU" sz="2000" dirty="0" smtClean="0">
                <a:solidFill>
                  <a:srgbClr val="09062C"/>
                </a:solidFill>
              </a:rPr>
              <a:t>рождения</a:t>
            </a:r>
            <a:r>
              <a:rPr lang="ru-RU" sz="2000" dirty="0">
                <a:solidFill>
                  <a:srgbClr val="09062C"/>
                </a:solidFill>
              </a:rPr>
              <a:t>)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485122" y="1312481"/>
            <a:ext cx="2379896" cy="3561746"/>
          </a:xfrm>
          <a:prstGeom prst="roundRect">
            <a:avLst>
              <a:gd name="adj" fmla="val 11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9062C"/>
                </a:solidFill>
              </a:rPr>
              <a:t>При общении в социальных сетях не стоит доверять всем, кто хочет установить с вами контакт, особенно если разговор содержит запросы подозрительного </a:t>
            </a:r>
            <a:r>
              <a:rPr lang="ru-RU" sz="2000" dirty="0" smtClean="0">
                <a:solidFill>
                  <a:srgbClr val="09062C"/>
                </a:solidFill>
              </a:rPr>
              <a:t>характеру.</a:t>
            </a:r>
            <a:endParaRPr lang="ru-RU" sz="2000" dirty="0">
              <a:solidFill>
                <a:srgbClr val="09062C"/>
              </a:solidFill>
            </a:endParaRPr>
          </a:p>
          <a:p>
            <a:endParaRPr lang="ru-RU" dirty="0">
              <a:solidFill>
                <a:srgbClr val="09062C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687417" y="1311019"/>
            <a:ext cx="2379896" cy="3561746"/>
          </a:xfrm>
          <a:prstGeom prst="roundRect">
            <a:avLst>
              <a:gd name="adj" fmla="val 11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9062C"/>
                </a:solidFill>
              </a:rPr>
              <a:t>Не </a:t>
            </a:r>
            <a:r>
              <a:rPr lang="ru-RU" sz="2000" dirty="0">
                <a:solidFill>
                  <a:srgbClr val="09062C"/>
                </a:solidFill>
              </a:rPr>
              <a:t>привязывать </a:t>
            </a:r>
            <a:r>
              <a:rPr lang="ru-RU" sz="2000" dirty="0" smtClean="0">
                <a:solidFill>
                  <a:srgbClr val="09062C"/>
                </a:solidFill>
              </a:rPr>
              <a:t>основную кредитную </a:t>
            </a:r>
            <a:r>
              <a:rPr lang="ru-RU" sz="2000" dirty="0">
                <a:solidFill>
                  <a:srgbClr val="09062C"/>
                </a:solidFill>
              </a:rPr>
              <a:t>карту или онлайн-кошелек к своему аккаунту в социальной сети.</a:t>
            </a:r>
          </a:p>
        </p:txBody>
      </p:sp>
      <p:sp>
        <p:nvSpPr>
          <p:cNvPr id="39" name="Овал 38"/>
          <p:cNvSpPr/>
          <p:nvPr/>
        </p:nvSpPr>
        <p:spPr>
          <a:xfrm>
            <a:off x="41719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5434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91490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28637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6578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0293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40080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77227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lumMod val="5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14375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5152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7713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07691" y="33068"/>
            <a:ext cx="1033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9062C"/>
                </a:solidFill>
                <a:latin typeface="+mj-lt"/>
              </a:rPr>
              <a:t>Я провёл опрос среди подростков (14 – 16) и взрослых (30 – 50)</a:t>
            </a:r>
          </a:p>
          <a:p>
            <a:pPr algn="ctr"/>
            <a:r>
              <a:rPr lang="ru-RU" sz="2800" dirty="0" smtClean="0">
                <a:solidFill>
                  <a:srgbClr val="09062C"/>
                </a:solidFill>
                <a:latin typeface="+mj-lt"/>
              </a:rPr>
              <a:t>Опрос прошли 34 участника</a:t>
            </a:r>
            <a:endParaRPr lang="ru-RU" sz="2800" dirty="0">
              <a:solidFill>
                <a:srgbClr val="09062C"/>
              </a:solidFill>
              <a:latin typeface="+mj-lt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1818292" y="1098039"/>
            <a:ext cx="0" cy="3067050"/>
          </a:xfrm>
          <a:prstGeom prst="line">
            <a:avLst/>
          </a:prstGeom>
          <a:ln w="31750">
            <a:gradFill>
              <a:gsLst>
                <a:gs pos="0">
                  <a:srgbClr val="1E008A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5400000">
            <a:off x="10961041" y="4791508"/>
            <a:ext cx="17145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8A"/>
                </a:solidFill>
                <a:latin typeface="Century Gothic" panose="020B0502020202020204" pitchFamily="34" charset="0"/>
              </a:rPr>
              <a:t>INTERNET</a:t>
            </a:r>
            <a:endParaRPr lang="ru-RU" sz="2400" dirty="0">
              <a:solidFill>
                <a:srgbClr val="1E008A"/>
              </a:solidFill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11836" y="2352676"/>
            <a:ext cx="4356308" cy="2748196"/>
          </a:xfrm>
          <a:prstGeom prst="rect">
            <a:avLst/>
          </a:prstGeom>
          <a:gradFill>
            <a:gsLst>
              <a:gs pos="50000">
                <a:srgbClr val="5994FF"/>
              </a:gs>
              <a:gs pos="0">
                <a:srgbClr val="83C3FF"/>
              </a:gs>
              <a:gs pos="100000">
                <a:srgbClr val="3D4490"/>
              </a:gs>
            </a:gsLst>
            <a:lin ang="180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174285" y="2362201"/>
            <a:ext cx="4034267" cy="2746021"/>
          </a:xfrm>
          <a:prstGeom prst="rect">
            <a:avLst/>
          </a:prstGeom>
          <a:gradFill>
            <a:gsLst>
              <a:gs pos="50000">
                <a:srgbClr val="5994FF"/>
              </a:gs>
              <a:gs pos="0">
                <a:srgbClr val="83C3FF"/>
              </a:gs>
              <a:gs pos="100000">
                <a:srgbClr val="3D4490"/>
              </a:gs>
            </a:gsLst>
            <a:lin ang="180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="" xmlns:p14="http://schemas.microsoft.com/office/powerpoint/2010/main" val="2205309373"/>
              </p:ext>
            </p:extLst>
          </p:nvPr>
        </p:nvGraphicFramePr>
        <p:xfrm>
          <a:off x="1796843" y="2352675"/>
          <a:ext cx="4356307" cy="274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="" xmlns:p14="http://schemas.microsoft.com/office/powerpoint/2010/main" val="923739019"/>
              </p:ext>
            </p:extLst>
          </p:nvPr>
        </p:nvGraphicFramePr>
        <p:xfrm>
          <a:off x="6174286" y="2362201"/>
          <a:ext cx="4017464" cy="274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Овал 51"/>
          <p:cNvSpPr/>
          <p:nvPr/>
        </p:nvSpPr>
        <p:spPr>
          <a:xfrm>
            <a:off x="41719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5434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91490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28637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6578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0293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40080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77227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1437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lumMod val="5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5152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77093" y="2281917"/>
            <a:ext cx="4429125" cy="2910122"/>
          </a:xfrm>
          <a:prstGeom prst="rect">
            <a:avLst/>
          </a:prstGeom>
          <a:gradFill>
            <a:gsLst>
              <a:gs pos="50000">
                <a:srgbClr val="5994FF"/>
              </a:gs>
              <a:gs pos="0">
                <a:srgbClr val="83C3FF"/>
              </a:gs>
              <a:gs pos="100000">
                <a:srgbClr val="3D4490"/>
              </a:gs>
            </a:gsLst>
            <a:lin ang="180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17317" y="2274765"/>
            <a:ext cx="4418025" cy="2924817"/>
          </a:xfrm>
          <a:prstGeom prst="rect">
            <a:avLst/>
          </a:prstGeom>
          <a:gradFill>
            <a:gsLst>
              <a:gs pos="0">
                <a:srgbClr val="3D4490"/>
              </a:gs>
              <a:gs pos="50000">
                <a:srgbClr val="5994FF"/>
              </a:gs>
              <a:gs pos="100000">
                <a:srgbClr val="83C3FF"/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949111882"/>
              </p:ext>
            </p:extLst>
          </p:nvPr>
        </p:nvGraphicFramePr>
        <p:xfrm>
          <a:off x="1777093" y="2281917"/>
          <a:ext cx="4429125" cy="29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1466579839"/>
              </p:ext>
            </p:extLst>
          </p:nvPr>
        </p:nvGraphicFramePr>
        <p:xfrm>
          <a:off x="6217317" y="2291442"/>
          <a:ext cx="4418025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0217" y="2293171"/>
            <a:ext cx="4638641" cy="3019400"/>
          </a:xfrm>
          <a:prstGeom prst="rect">
            <a:avLst/>
          </a:prstGeom>
          <a:gradFill>
            <a:gsLst>
              <a:gs pos="50000">
                <a:srgbClr val="5994FF"/>
              </a:gs>
              <a:gs pos="0">
                <a:srgbClr val="83C3FF"/>
              </a:gs>
              <a:gs pos="100000">
                <a:srgbClr val="3D4490"/>
              </a:gs>
            </a:gsLst>
            <a:lin ang="180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6881" y="2290997"/>
            <a:ext cx="4613362" cy="3027070"/>
          </a:xfrm>
          <a:prstGeom prst="rect">
            <a:avLst/>
          </a:prstGeom>
          <a:gradFill>
            <a:gsLst>
              <a:gs pos="0">
                <a:srgbClr val="3D4490"/>
              </a:gs>
              <a:gs pos="50000">
                <a:srgbClr val="5994FF"/>
              </a:gs>
              <a:gs pos="100000">
                <a:srgbClr val="83C3FF"/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790709187"/>
              </p:ext>
            </p:extLst>
          </p:nvPr>
        </p:nvGraphicFramePr>
        <p:xfrm>
          <a:off x="6173326" y="2345814"/>
          <a:ext cx="4657960" cy="299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636288024"/>
              </p:ext>
            </p:extLst>
          </p:nvPr>
        </p:nvGraphicFramePr>
        <p:xfrm>
          <a:off x="1556657" y="2305539"/>
          <a:ext cx="4598579" cy="300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5" y="1764792"/>
            <a:ext cx="11134725" cy="4114800"/>
          </a:xfrm>
          <a:prstGeom prst="rect">
            <a:avLst/>
          </a:prstGeom>
          <a:gradFill>
            <a:gsLst>
              <a:gs pos="100000">
                <a:srgbClr val="16095B">
                  <a:alpha val="77000"/>
                </a:srgbClr>
              </a:gs>
              <a:gs pos="0">
                <a:srgbClr val="8FD2D4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230" y="907998"/>
            <a:ext cx="10178322" cy="1492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9062C"/>
                </a:solidFill>
              </a:rPr>
              <a:t>брошюра</a:t>
            </a:r>
            <a:endParaRPr lang="ru-RU" dirty="0">
              <a:solidFill>
                <a:srgbClr val="09062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0" y="1944123"/>
            <a:ext cx="5334597" cy="3771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70" y="1944122"/>
            <a:ext cx="5334598" cy="37715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1"/>
            <a:ext cx="12192000" cy="819151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7775" y="152400"/>
            <a:ext cx="10182225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Введите запрос или адрес…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7076" y="219074"/>
            <a:ext cx="371476" cy="3714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392" y="68268"/>
            <a:ext cx="673088" cy="67308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1719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434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91490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8637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6578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293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0080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77227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1437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152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lumMod val="5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818292" y="1098039"/>
            <a:ext cx="0" cy="3067050"/>
          </a:xfrm>
          <a:prstGeom prst="line">
            <a:avLst/>
          </a:prstGeom>
          <a:ln w="31750">
            <a:gradFill>
              <a:gsLst>
                <a:gs pos="0">
                  <a:srgbClr val="1E008A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10961041" y="4791508"/>
            <a:ext cx="17145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8A"/>
                </a:solidFill>
                <a:latin typeface="Century Gothic" panose="020B0502020202020204" pitchFamily="34" charset="0"/>
              </a:rPr>
              <a:t>INTERNET</a:t>
            </a:r>
            <a:endParaRPr lang="ru-RU" sz="2400" dirty="0">
              <a:solidFill>
                <a:srgbClr val="1E008A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rgbClr val="09062C"/>
                </a:solidFill>
              </a:rPr>
              <a:t>Спасибо за </a:t>
            </a:r>
            <a:r>
              <a:rPr lang="ru-RU" dirty="0" err="1" smtClean="0">
                <a:solidFill>
                  <a:srgbClr val="09062C"/>
                </a:solidFill>
              </a:rPr>
              <a:t>внимамение</a:t>
            </a:r>
            <a:endParaRPr lang="ru-RU" dirty="0">
              <a:solidFill>
                <a:srgbClr val="09062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19425"/>
            <a:ext cx="6572250" cy="93345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НАД ПРОЕКТОМ РАБОТАЛ БАШИРОВ ИБРАГИМ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1E008A"/>
            </a:gs>
            <a:gs pos="0">
              <a:schemeClr val="accent3">
                <a:lumMod val="60000"/>
                <a:lumOff val="40000"/>
              </a:schemeClr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9062C"/>
                </a:solidFill>
                <a:latin typeface="Impact" panose="020B0806030902050204" pitchFamily="34" charset="0"/>
              </a:rPr>
              <a:t>ИНТЕРНЕТ</a:t>
            </a:r>
            <a:endParaRPr lang="ru-RU" dirty="0">
              <a:solidFill>
                <a:srgbClr val="09062C"/>
              </a:solidFill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09062C"/>
                </a:solidFill>
                <a:latin typeface="+mj-lt"/>
              </a:rPr>
              <a:t>В </a:t>
            </a:r>
            <a:r>
              <a:rPr lang="ru-RU" b="0" dirty="0">
                <a:solidFill>
                  <a:srgbClr val="09062C"/>
                </a:solidFill>
                <a:latin typeface="+mj-lt"/>
              </a:rPr>
              <a:t> </a:t>
            </a:r>
            <a:r>
              <a:rPr lang="ru-RU" b="0" dirty="0" smtClean="0">
                <a:solidFill>
                  <a:srgbClr val="09062C"/>
                </a:solidFill>
                <a:latin typeface="+mj-lt"/>
              </a:rPr>
              <a:t> бщем плане</a:t>
            </a:r>
            <a:endParaRPr lang="ru-RU" b="0" dirty="0">
              <a:solidFill>
                <a:srgbClr val="09062C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0932" y="6069805"/>
            <a:ext cx="219075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99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0814" y="819150"/>
            <a:ext cx="10178322" cy="1492132"/>
          </a:xfrm>
        </p:spPr>
        <p:txBody>
          <a:bodyPr>
            <a:normAutofit/>
          </a:bodyPr>
          <a:lstStyle/>
          <a:p>
            <a:r>
              <a:rPr lang="ru-RU" sz="5000" dirty="0" smtClean="0">
                <a:solidFill>
                  <a:srgbClr val="09062C"/>
                </a:solidFill>
              </a:rPr>
              <a:t>Цель: </a:t>
            </a:r>
            <a:endParaRPr lang="ru-RU" sz="5000" dirty="0">
              <a:solidFill>
                <a:srgbClr val="09062C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1719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lumMod val="5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434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1490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8637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5785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293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0080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7227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14375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152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683114" y="1714500"/>
            <a:ext cx="101783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9062C"/>
                </a:solidFill>
                <a:latin typeface="Century Gothic" panose="020B0502020202020204" pitchFamily="34" charset="0"/>
              </a:rPr>
              <a:t>1</a:t>
            </a:r>
            <a:r>
              <a:rPr lang="ru-RU" sz="2000" b="1" dirty="0">
                <a:solidFill>
                  <a:srgbClr val="09062C"/>
                </a:solidFill>
                <a:latin typeface="Century Gothic" panose="020B0502020202020204" pitchFamily="34" charset="0"/>
              </a:rPr>
              <a:t>. Рассказать Историю создания и формирования сети Интернет.</a:t>
            </a:r>
          </a:p>
          <a:p>
            <a:r>
              <a:rPr lang="ru-RU" sz="2000" b="1" dirty="0">
                <a:solidFill>
                  <a:srgbClr val="09062C"/>
                </a:solidFill>
                <a:latin typeface="Century Gothic" panose="020B0502020202020204" pitchFamily="34" charset="0"/>
              </a:rPr>
              <a:t>2. Коротко поведать о протоколе </a:t>
            </a:r>
            <a:r>
              <a:rPr lang="en-US" sz="2000" b="1" dirty="0">
                <a:solidFill>
                  <a:srgbClr val="09062C"/>
                </a:solidFill>
                <a:latin typeface="Century Gothic" panose="020B0502020202020204" pitchFamily="34" charset="0"/>
              </a:rPr>
              <a:t>TCP</a:t>
            </a:r>
            <a:r>
              <a:rPr lang="ru-RU" sz="2000" b="1" dirty="0">
                <a:solidFill>
                  <a:srgbClr val="09062C"/>
                </a:solidFill>
                <a:latin typeface="Century Gothic" panose="020B0502020202020204" pitchFamily="34" charset="0"/>
              </a:rPr>
              <a:t>/</a:t>
            </a:r>
            <a:r>
              <a:rPr lang="en-US" sz="2000" b="1" dirty="0">
                <a:solidFill>
                  <a:srgbClr val="09062C"/>
                </a:solidFill>
                <a:latin typeface="Century Gothic" panose="020B0502020202020204" pitchFamily="34" charset="0"/>
              </a:rPr>
              <a:t>IP</a:t>
            </a:r>
            <a:r>
              <a:rPr lang="ru-RU" sz="2000" b="1" dirty="0">
                <a:solidFill>
                  <a:srgbClr val="09062C"/>
                </a:solidFill>
                <a:latin typeface="Century Gothic" panose="020B0502020202020204" pitchFamily="34" charset="0"/>
              </a:rPr>
              <a:t>, на котором работает современная сеть.</a:t>
            </a:r>
          </a:p>
          <a:p>
            <a:r>
              <a:rPr lang="ru-RU" sz="2000" b="1" dirty="0">
                <a:solidFill>
                  <a:srgbClr val="09062C"/>
                </a:solidFill>
                <a:latin typeface="Century Gothic" panose="020B0502020202020204" pitchFamily="34" charset="0"/>
              </a:rPr>
              <a:t>3. Сообщить о сферах использования Интернета.</a:t>
            </a:r>
          </a:p>
          <a:p>
            <a:r>
              <a:rPr lang="ru-RU" sz="2000" b="1" dirty="0">
                <a:solidFill>
                  <a:srgbClr val="09062C"/>
                </a:solidFill>
                <a:latin typeface="Century Gothic" panose="020B0502020202020204" pitchFamily="34" charset="0"/>
              </a:rPr>
              <a:t>Провести опрос какими сферами использования Интернета вы пользуетесь.</a:t>
            </a:r>
          </a:p>
          <a:p>
            <a:r>
              <a:rPr lang="ru-RU" sz="2000" b="1" dirty="0">
                <a:solidFill>
                  <a:srgbClr val="09062C"/>
                </a:solidFill>
                <a:latin typeface="Century Gothic" panose="020B0502020202020204" pitchFamily="34" charset="0"/>
              </a:rPr>
              <a:t>4. Изучить основные виды мошенничества в сети Интернет.</a:t>
            </a:r>
          </a:p>
          <a:p>
            <a:r>
              <a:rPr lang="ru-RU" sz="2000" b="1" dirty="0">
                <a:solidFill>
                  <a:srgbClr val="09062C"/>
                </a:solidFill>
                <a:latin typeface="Century Gothic" panose="020B0502020202020204" pitchFamily="34" charset="0"/>
              </a:rPr>
              <a:t>Провести опрос с какими видами Интернет – мошенничества вы?</a:t>
            </a:r>
          </a:p>
          <a:p>
            <a:r>
              <a:rPr lang="ru-RU" sz="2000" b="1" dirty="0">
                <a:solidFill>
                  <a:srgbClr val="09062C"/>
                </a:solidFill>
                <a:latin typeface="Century Gothic" panose="020B0502020202020204" pitchFamily="34" charset="0"/>
              </a:rPr>
              <a:t>Дать рекомендации по защите от мошенничества в сети Интернет.</a:t>
            </a:r>
          </a:p>
          <a:p>
            <a:r>
              <a:rPr lang="ru-RU" sz="2000" b="1" dirty="0">
                <a:solidFill>
                  <a:srgbClr val="09062C"/>
                </a:solidFill>
                <a:latin typeface="Century Gothic" panose="020B0502020202020204" pitchFamily="34" charset="0"/>
              </a:rPr>
              <a:t>5. Разработать тройной буклет (брошюра) коротко обобщающую тему Интернет.</a:t>
            </a:r>
          </a:p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1818292" y="1098039"/>
            <a:ext cx="0" cy="3067050"/>
          </a:xfrm>
          <a:prstGeom prst="line">
            <a:avLst/>
          </a:prstGeom>
          <a:ln w="31750">
            <a:gradFill>
              <a:gsLst>
                <a:gs pos="0">
                  <a:srgbClr val="1E008A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5400000">
            <a:off x="10961041" y="4791508"/>
            <a:ext cx="17145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8A"/>
                </a:solidFill>
                <a:latin typeface="Century Gothic" panose="020B0502020202020204" pitchFamily="34" charset="0"/>
              </a:rPr>
              <a:t>INTERNET</a:t>
            </a:r>
            <a:endParaRPr lang="ru-RU" sz="2400" dirty="0">
              <a:solidFill>
                <a:srgbClr val="1E008A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-1"/>
            <a:ext cx="12192000" cy="819151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47775" y="152400"/>
            <a:ext cx="10182225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Введите запрос или адрес…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7076" y="219074"/>
            <a:ext cx="371476" cy="3714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392" y="68268"/>
            <a:ext cx="673088" cy="673088"/>
          </a:xfrm>
          <a:prstGeom prst="rect">
            <a:avLst/>
          </a:prstGeom>
        </p:spPr>
      </p:pic>
      <p:sp>
        <p:nvSpPr>
          <p:cNvPr id="27" name="Равнобедренный треугольник 26"/>
          <p:cNvSpPr/>
          <p:nvPr/>
        </p:nvSpPr>
        <p:spPr>
          <a:xfrm>
            <a:off x="58231" y="1012314"/>
            <a:ext cx="225861" cy="15926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>
            <a:off x="58230" y="6508239"/>
            <a:ext cx="225861" cy="15926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230" y="1714500"/>
            <a:ext cx="225861" cy="17023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E008A"/>
            </a:gs>
            <a:gs pos="0">
              <a:schemeClr val="accent3">
                <a:lumMod val="60000"/>
                <a:lumOff val="40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53993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ru-RU" sz="10000" dirty="0" err="1" smtClean="0">
                <a:solidFill>
                  <a:srgbClr val="09062C"/>
                </a:solidFill>
              </a:rPr>
              <a:t>ИСТОРИя</a:t>
            </a:r>
            <a:r>
              <a:rPr lang="ru-RU" sz="10000" dirty="0" smtClean="0">
                <a:solidFill>
                  <a:srgbClr val="09062C"/>
                </a:solidFill>
              </a:rPr>
              <a:t> Интернета</a:t>
            </a:r>
            <a:endParaRPr lang="ru-RU" sz="10000" dirty="0">
              <a:solidFill>
                <a:srgbClr val="09062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354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934732" y="2011677"/>
            <a:ext cx="5566063" cy="3486150"/>
          </a:xfrm>
          <a:prstGeom prst="rect">
            <a:avLst/>
          </a:prstGeom>
          <a:gradFill>
            <a:gsLst>
              <a:gs pos="50000">
                <a:srgbClr val="5994FF"/>
              </a:gs>
              <a:gs pos="0">
                <a:srgbClr val="83C3FF"/>
              </a:gs>
              <a:gs pos="100000">
                <a:srgbClr val="3D4490"/>
              </a:gs>
            </a:gsLst>
            <a:lin ang="180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82332" y="1859277"/>
            <a:ext cx="5566063" cy="3486150"/>
          </a:xfrm>
          <a:prstGeom prst="rect">
            <a:avLst/>
          </a:prstGeom>
          <a:gradFill>
            <a:gsLst>
              <a:gs pos="0">
                <a:srgbClr val="3D4490"/>
              </a:gs>
              <a:gs pos="50000">
                <a:srgbClr val="5994FF"/>
              </a:gs>
              <a:gs pos="100000">
                <a:srgbClr val="83C3FF"/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29932" y="1706877"/>
            <a:ext cx="5566063" cy="3486150"/>
          </a:xfrm>
          <a:prstGeom prst="rect">
            <a:avLst/>
          </a:prstGeom>
          <a:gradFill>
            <a:gsLst>
              <a:gs pos="50000">
                <a:srgbClr val="5994FF"/>
              </a:gs>
              <a:gs pos="0">
                <a:srgbClr val="83C3FF"/>
              </a:gs>
              <a:gs pos="100000">
                <a:srgbClr val="3D4490"/>
              </a:gs>
            </a:gsLst>
            <a:lin ang="180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rgbClr val="1E008A"/>
                </a:solidFill>
              </a:rPr>
              <a:t>НАЧАЛО СОЗДАНИЯ</a:t>
            </a:r>
            <a:endParaRPr lang="ru-RU" dirty="0">
              <a:solidFill>
                <a:srgbClr val="1E008A"/>
              </a:solidFill>
            </a:endParaRPr>
          </a:p>
        </p:txBody>
      </p:sp>
      <p:pic>
        <p:nvPicPr>
          <p:cNvPr id="26" name="Объект 2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27" b="24690"/>
          <a:stretch/>
        </p:blipFill>
        <p:spPr>
          <a:xfrm>
            <a:off x="3860764" y="1874517"/>
            <a:ext cx="5137514" cy="3143250"/>
          </a:xfrm>
        </p:spPr>
      </p:pic>
      <p:sp>
        <p:nvSpPr>
          <p:cNvPr id="34" name="TextBox 33"/>
          <p:cNvSpPr txBox="1"/>
          <p:nvPr/>
        </p:nvSpPr>
        <p:spPr>
          <a:xfrm>
            <a:off x="388455" y="3098658"/>
            <a:ext cx="2919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5994FF"/>
                </a:solidFill>
                <a:latin typeface="+mj-lt"/>
              </a:rPr>
              <a:t>ARPANET – </a:t>
            </a:r>
            <a:r>
              <a:rPr lang="ru-RU" sz="2800" dirty="0" smtClean="0">
                <a:solidFill>
                  <a:srgbClr val="5994FF"/>
                </a:solidFill>
                <a:latin typeface="+mj-lt"/>
              </a:rPr>
              <a:t>ПЕРВАЯ РАБОТАЮЩАЯ СЕТЬ, КОТОРАЯ БЫЛА СОЗДАНА КОМПАНИЕЙ </a:t>
            </a:r>
            <a:r>
              <a:rPr lang="en-US" sz="2800" dirty="0" smtClean="0">
                <a:solidFill>
                  <a:srgbClr val="5994FF"/>
                </a:solidFill>
                <a:latin typeface="+mj-lt"/>
              </a:rPr>
              <a:t>ARPA</a:t>
            </a:r>
            <a:endParaRPr lang="ru-RU" sz="2800" dirty="0">
              <a:solidFill>
                <a:srgbClr val="5994FF"/>
              </a:solidFill>
              <a:latin typeface="+mj-lt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519" y="382385"/>
            <a:ext cx="457200" cy="4572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162" y="1098039"/>
            <a:ext cx="462224" cy="46222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814" y="1850587"/>
            <a:ext cx="472631" cy="47263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880978" y="1836417"/>
            <a:ext cx="155144" cy="155144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11818292" y="1098039"/>
            <a:ext cx="0" cy="3067050"/>
          </a:xfrm>
          <a:prstGeom prst="line">
            <a:avLst/>
          </a:prstGeom>
          <a:ln w="31750">
            <a:gradFill>
              <a:gsLst>
                <a:gs pos="0">
                  <a:srgbClr val="1E008A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5400000">
            <a:off x="10961041" y="4791508"/>
            <a:ext cx="17145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8A"/>
                </a:solidFill>
                <a:latin typeface="Century Gothic" panose="020B0502020202020204" pitchFamily="34" charset="0"/>
              </a:rPr>
              <a:t>INTERNET</a:t>
            </a:r>
            <a:endParaRPr lang="ru-RU" sz="2400" dirty="0">
              <a:solidFill>
                <a:srgbClr val="1E008A"/>
              </a:solidFill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719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434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1490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lumMod val="5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8637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5785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293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0080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77227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14375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152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2975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1E008A"/>
                </a:solidFill>
              </a:rPr>
              <a:t>Выдающиеся личности в Истории создания интернета</a:t>
            </a:r>
            <a:endParaRPr lang="ru-RU" sz="2800" dirty="0">
              <a:solidFill>
                <a:srgbClr val="1E008A"/>
              </a:solidFill>
            </a:endParaRPr>
          </a:p>
        </p:txBody>
      </p:sp>
      <p:pic>
        <p:nvPicPr>
          <p:cNvPr id="33" name="Объект 3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6" y="1428240"/>
            <a:ext cx="2731318" cy="3594100"/>
          </a:xfr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1818292" y="1098039"/>
            <a:ext cx="0" cy="3067050"/>
          </a:xfrm>
          <a:prstGeom prst="line">
            <a:avLst/>
          </a:prstGeom>
          <a:ln w="31750">
            <a:gradFill>
              <a:gsLst>
                <a:gs pos="0">
                  <a:srgbClr val="1E008A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10961041" y="4791508"/>
            <a:ext cx="17145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8A"/>
                </a:solidFill>
                <a:latin typeface="Century Gothic" panose="020B0502020202020204" pitchFamily="34" charset="0"/>
              </a:rPr>
              <a:t>INTERNET</a:t>
            </a:r>
            <a:endParaRPr lang="ru-RU" sz="2400" dirty="0">
              <a:solidFill>
                <a:srgbClr val="1E008A"/>
              </a:solidFill>
              <a:latin typeface="+mj-lt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85" y="1428240"/>
            <a:ext cx="2731318" cy="35935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65"/>
          <a:stretch/>
        </p:blipFill>
        <p:spPr>
          <a:xfrm>
            <a:off x="8233585" y="1424986"/>
            <a:ext cx="2731318" cy="35941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863386" y="5021830"/>
            <a:ext cx="2731317" cy="857762"/>
          </a:xfrm>
          <a:prstGeom prst="rect">
            <a:avLst/>
          </a:prstGeom>
          <a:gradFill>
            <a:gsLst>
              <a:gs pos="0">
                <a:srgbClr val="1E008A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+mj-lt"/>
              </a:rPr>
              <a:t>ДЖОЗЕФ ЛИКЛАЙДЕР</a:t>
            </a:r>
            <a:endParaRPr lang="ru-RU" sz="2200" dirty="0"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48486" y="5021830"/>
            <a:ext cx="2731317" cy="857762"/>
          </a:xfrm>
          <a:prstGeom prst="rect">
            <a:avLst/>
          </a:prstGeom>
          <a:gradFill>
            <a:gsLst>
              <a:gs pos="0">
                <a:srgbClr val="1E008A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+mj-lt"/>
              </a:rPr>
              <a:t>РОБЕРТС ЛОУРЕНС</a:t>
            </a:r>
            <a:endParaRPr lang="ru-RU" sz="2200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33584" y="5019086"/>
            <a:ext cx="2731317" cy="857762"/>
          </a:xfrm>
          <a:prstGeom prst="rect">
            <a:avLst/>
          </a:prstGeom>
          <a:gradFill>
            <a:gsLst>
              <a:gs pos="0">
                <a:srgbClr val="1E008A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+mj-lt"/>
              </a:rPr>
              <a:t>РОБЕРТ КАН</a:t>
            </a:r>
            <a:endParaRPr lang="ru-RU" sz="2200" dirty="0">
              <a:latin typeface="+mj-lt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846660" y="1381546"/>
            <a:ext cx="155144" cy="15514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478346" y="1391864"/>
            <a:ext cx="155144" cy="15514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162503" y="1391864"/>
            <a:ext cx="155144" cy="15514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41719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434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lumMod val="5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91490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28637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65785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0293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40080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77227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14375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5152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4854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678667" y="1536092"/>
            <a:ext cx="3671721" cy="4627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entury Gothic" panose="020B0502020202020204" pitchFamily="34" charset="0"/>
            </a:endParaRPr>
          </a:p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algn="ctr"/>
            <a:endParaRPr lang="ru-RU" b="1" dirty="0" smtClean="0">
              <a:latin typeface="Century Gothic" panose="020B0502020202020204" pitchFamily="34" charset="0"/>
            </a:endParaRPr>
          </a:p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algn="ctr"/>
            <a:endParaRPr lang="ru-RU" b="1" dirty="0" smtClean="0">
              <a:latin typeface="Century Gothic" panose="020B0502020202020204" pitchFamily="34" charset="0"/>
            </a:endParaRPr>
          </a:p>
          <a:p>
            <a:pPr algn="ctr"/>
            <a:endParaRPr lang="ru-RU" b="1" dirty="0" smtClean="0">
              <a:latin typeface="Century Gothic" panose="020B0502020202020204" pitchFamily="34" charset="0"/>
            </a:endParaRPr>
          </a:p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algn="ctr"/>
            <a:endParaRPr lang="ru-RU" b="1" dirty="0" smtClean="0">
              <a:latin typeface="Century Gothic" panose="020B0502020202020204" pitchFamily="34" charset="0"/>
            </a:endParaRPr>
          </a:p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algn="ctr"/>
            <a:endParaRPr lang="ru-RU" b="1" dirty="0" smtClean="0">
              <a:latin typeface="Century Gothic" panose="020B0502020202020204" pitchFamily="34" charset="0"/>
            </a:endParaRPr>
          </a:p>
          <a:p>
            <a:pPr algn="ctr"/>
            <a:endParaRPr lang="ru-RU" b="1" dirty="0">
              <a:solidFill>
                <a:srgbClr val="16095B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В 1984 ГОДУ КОМПАНИЯ «</a:t>
            </a:r>
            <a:r>
              <a:rPr lang="en-US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NSF</a:t>
            </a:r>
            <a:r>
              <a:rPr lang="ru-RU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» СОЗДАЛА ВТОРУЮ РАБОЧУЮ СЕТЬ, КОТОРАЯ ПОЛУЧИЛА НАЗВАНИЕ </a:t>
            </a:r>
            <a:r>
              <a:rPr lang="en-US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«</a:t>
            </a:r>
            <a:r>
              <a:rPr lang="en-US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NSFNET</a:t>
            </a:r>
            <a:r>
              <a:rPr lang="ru-RU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31191" y="1536092"/>
            <a:ext cx="3671721" cy="4627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+mj-lt"/>
            </a:endParaRPr>
          </a:p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algn="ctr"/>
            <a:endParaRPr lang="ru-RU" b="1" dirty="0" smtClean="0">
              <a:latin typeface="Century Gothic" panose="020B0502020202020204" pitchFamily="34" charset="0"/>
            </a:endParaRPr>
          </a:p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algn="ctr"/>
            <a:endParaRPr lang="ru-RU" b="1" dirty="0" smtClean="0">
              <a:latin typeface="Century Gothic" panose="020B0502020202020204" pitchFamily="34" charset="0"/>
            </a:endParaRPr>
          </a:p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algn="ctr"/>
            <a:endParaRPr lang="ru-RU" b="1" dirty="0" smtClean="0">
              <a:latin typeface="Century Gothic" panose="020B0502020202020204" pitchFamily="34" charset="0"/>
            </a:endParaRPr>
          </a:p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algn="ctr"/>
            <a:endParaRPr lang="ru-RU" b="1" dirty="0" smtClean="0">
              <a:latin typeface="Century Gothic" panose="020B0502020202020204" pitchFamily="34" charset="0"/>
            </a:endParaRPr>
          </a:p>
          <a:p>
            <a:pPr algn="ctr"/>
            <a:endParaRPr lang="ru-RU" b="1" dirty="0" smtClean="0">
              <a:solidFill>
                <a:srgbClr val="16095B"/>
              </a:solidFill>
              <a:latin typeface="Century Gothic" panose="020B0502020202020204" pitchFamily="34" charset="0"/>
            </a:endParaRPr>
          </a:p>
          <a:p>
            <a:pPr algn="ctr"/>
            <a:endParaRPr lang="ru-RU" b="1" dirty="0" smtClean="0">
              <a:solidFill>
                <a:srgbClr val="16095B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В 1993 ГОДУ КОМПАНИЯ «</a:t>
            </a:r>
            <a:r>
              <a:rPr lang="en-US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NCSA</a:t>
            </a:r>
            <a:r>
              <a:rPr lang="ru-RU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»</a:t>
            </a:r>
            <a:r>
              <a:rPr lang="en-US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СОЗДАЛА ПЕРВЫЙ РАБОЧИЙ БРАУЗЕР, КОТОРЫЙ НАЗВАЛА «</a:t>
            </a:r>
            <a:r>
              <a:rPr lang="en-US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MOSAIC</a:t>
            </a:r>
            <a:r>
              <a:rPr lang="ru-RU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»</a:t>
            </a:r>
            <a:endParaRPr lang="ru-RU" b="1" dirty="0">
              <a:solidFill>
                <a:srgbClr val="16095B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43960"/>
            <a:ext cx="10178322" cy="1492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82" t="8942" r="24131" b="4975"/>
          <a:stretch/>
        </p:blipFill>
        <p:spPr>
          <a:xfrm>
            <a:off x="2219127" y="1695315"/>
            <a:ext cx="2590800" cy="3034778"/>
          </a:xfrm>
          <a:ln w="2540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-1"/>
            <a:ext cx="12192000" cy="819151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47775" y="152400"/>
            <a:ext cx="10182225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Введите запрос или адрес…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7076" y="219074"/>
            <a:ext cx="371476" cy="371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" t="8715" r="695" b="8998"/>
          <a:stretch/>
        </p:blipFill>
        <p:spPr>
          <a:xfrm>
            <a:off x="7105817" y="1695315"/>
            <a:ext cx="3331372" cy="17508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31800" dist="165100" dir="6120000" sx="104000" sy="104000" algn="ctr" rotWithShape="0">
              <a:srgbClr val="000000">
                <a:alpha val="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392" y="68268"/>
            <a:ext cx="673088" cy="673088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11818292" y="1098039"/>
            <a:ext cx="0" cy="3067050"/>
          </a:xfrm>
          <a:prstGeom prst="line">
            <a:avLst/>
          </a:prstGeom>
          <a:ln w="31750">
            <a:gradFill>
              <a:gsLst>
                <a:gs pos="0">
                  <a:srgbClr val="1E008A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5400000">
            <a:off x="10961041" y="4791508"/>
            <a:ext cx="17145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8A"/>
                </a:solidFill>
                <a:latin typeface="Century Gothic" panose="020B0502020202020204" pitchFamily="34" charset="0"/>
              </a:rPr>
              <a:t>INTERNET</a:t>
            </a:r>
            <a:endParaRPr lang="ru-RU" sz="2400" dirty="0">
              <a:solidFill>
                <a:srgbClr val="1E008A"/>
              </a:solidFill>
              <a:latin typeface="+mj-lt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90100" y="3557934"/>
            <a:ext cx="226666" cy="22666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1719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434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1490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8637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lumMod val="5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65785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293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40080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7227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14375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152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599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rgbClr val="16095B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503" y="2867026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en-US" sz="10000" dirty="0" smtClean="0">
                <a:solidFill>
                  <a:srgbClr val="09062C"/>
                </a:solidFill>
              </a:rPr>
              <a:t>TCP/</a:t>
            </a:r>
            <a:r>
              <a:rPr lang="en-US" sz="10000" dirty="0" err="1" smtClean="0">
                <a:solidFill>
                  <a:srgbClr val="09062C"/>
                </a:solidFill>
              </a:rPr>
              <a:t>Ip</a:t>
            </a:r>
            <a:endParaRPr lang="ru-RU" sz="10000" dirty="0">
              <a:solidFill>
                <a:srgbClr val="09062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527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200" y="4477102"/>
            <a:ext cx="3922217" cy="87629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>
                  <a:alpha val="5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УРОВЕНЬ ИНТЕРНЕТ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50" y="4876800"/>
            <a:ext cx="309067" cy="266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96489" y="4477101"/>
            <a:ext cx="3927568" cy="87629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>
                  <a:alpha val="5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ПРИКЛАДНОЙ</a:t>
            </a: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УРОВЕНЬ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228306">
            <a:off x="6800218" y="3876164"/>
            <a:ext cx="579319" cy="1110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96489" y="5072063"/>
            <a:ext cx="358569" cy="333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39457" y="2647949"/>
            <a:ext cx="3784600" cy="87629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>
                  <a:alpha val="5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ТРАНСПОРТНЫЙ</a:t>
            </a: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УРОВЕНЬ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96489" y="3070225"/>
            <a:ext cx="358569" cy="406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98858" y="2724150"/>
            <a:ext cx="456200" cy="3460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30689" y="4543425"/>
            <a:ext cx="555261" cy="4762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1E008A"/>
                </a:solidFill>
              </a:rPr>
              <a:t>ПРОТОКОЛ </a:t>
            </a:r>
            <a:r>
              <a:rPr lang="en-US" sz="4000" dirty="0" err="1" smtClean="0">
                <a:solidFill>
                  <a:srgbClr val="1E008A"/>
                </a:solidFill>
              </a:rPr>
              <a:t>TCp</a:t>
            </a:r>
            <a:r>
              <a:rPr lang="en-US" sz="4000" dirty="0" smtClean="0">
                <a:solidFill>
                  <a:srgbClr val="1E008A"/>
                </a:solidFill>
              </a:rPr>
              <a:t>/</a:t>
            </a:r>
            <a:r>
              <a:rPr lang="en-US" sz="4000" dirty="0" err="1" smtClean="0">
                <a:solidFill>
                  <a:srgbClr val="1E008A"/>
                </a:solidFill>
              </a:rPr>
              <a:t>ip</a:t>
            </a:r>
            <a:r>
              <a:rPr lang="en-US" sz="4000" dirty="0" smtClean="0">
                <a:solidFill>
                  <a:srgbClr val="1E008A"/>
                </a:solidFill>
              </a:rPr>
              <a:t> </a:t>
            </a:r>
            <a:r>
              <a:rPr lang="ru-RU" sz="4000" dirty="0" smtClean="0">
                <a:solidFill>
                  <a:srgbClr val="1E008A"/>
                </a:solidFill>
              </a:rPr>
              <a:t>делят на 4 уровня:</a:t>
            </a:r>
            <a:endParaRPr lang="ru-RU" sz="4000" dirty="0">
              <a:solidFill>
                <a:srgbClr val="1E008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7817" y="2647950"/>
            <a:ext cx="3784600" cy="87629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16095B">
                  <a:alpha val="5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УРОВЕНЬ СЕТЕВЫХ ИНТЕРФЕЙСОВ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1678" y="2285395"/>
            <a:ext cx="972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1</a:t>
            </a:r>
            <a:endParaRPr lang="ru-RU" dirty="0">
              <a:solidFill>
                <a:srgbClr val="16095B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1678" y="4138114"/>
            <a:ext cx="118787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 smtClean="0">
                <a:solidFill>
                  <a:srgbClr val="16095B"/>
                </a:solidFill>
                <a:latin typeface="Century Gothic" panose="020B0502020202020204" pitchFamily="34" charset="0"/>
              </a:rPr>
              <a:t>2</a:t>
            </a:r>
            <a:endParaRPr lang="ru-RU" sz="9500" b="1" dirty="0">
              <a:solidFill>
                <a:srgbClr val="16095B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8770" y="2324698"/>
            <a:ext cx="11525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200" b="1" dirty="0">
                <a:solidFill>
                  <a:srgbClr val="16095B"/>
                </a:solidFill>
                <a:latin typeface="Century Gothic" panose="020B0502020202020204" pitchFamily="34" charset="0"/>
              </a:rPr>
              <a:t>3</a:t>
            </a:r>
            <a:endParaRPr lang="ru-RU" sz="9200" b="1" dirty="0" smtClean="0">
              <a:solidFill>
                <a:srgbClr val="16095B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8770" y="4121917"/>
            <a:ext cx="1293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6095B"/>
                </a:solidFill>
                <a:latin typeface="Century Gothic" panose="020B0502020202020204" pitchFamily="34" charset="0"/>
              </a:rPr>
              <a:t>4</a:t>
            </a:r>
            <a:endParaRPr lang="ru-RU" sz="9600" b="1" dirty="0">
              <a:solidFill>
                <a:srgbClr val="16095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1818292" y="1098039"/>
            <a:ext cx="0" cy="3067050"/>
          </a:xfrm>
          <a:prstGeom prst="line">
            <a:avLst/>
          </a:prstGeom>
          <a:ln w="31750">
            <a:gradFill>
              <a:gsLst>
                <a:gs pos="0">
                  <a:srgbClr val="1E008A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5400000">
            <a:off x="10961041" y="4791508"/>
            <a:ext cx="17145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8A"/>
                </a:solidFill>
                <a:latin typeface="Century Gothic" panose="020B0502020202020204" pitchFamily="34" charset="0"/>
              </a:rPr>
              <a:t>INTERNET</a:t>
            </a:r>
            <a:endParaRPr lang="ru-RU" sz="2400" dirty="0">
              <a:solidFill>
                <a:srgbClr val="1E008A"/>
              </a:solidFill>
              <a:latin typeface="+mj-lt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1719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54342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91490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286375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657850" y="652616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lumMod val="5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0293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40080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7227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143750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515225" y="6526167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278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801</TotalTime>
  <Words>431</Words>
  <Application>Microsoft Office PowerPoint</Application>
  <PresentationFormat>Произвольный</PresentationFormat>
  <Paragraphs>122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Badge</vt:lpstr>
      <vt:lpstr>Министерство общего и профессионального образования  Свердловской области Муниципальное автономное общеобразовательное учреждение – средняя общеобразовательная школа № 93 МО «город Екатеринбург» Ленинский район     Направление: Информационные технологии         Проект: Интернет в общем плане           Автор проекта: Баширов Ибрагим Ильясович,  9 «А» класс Научный руководитель проекта: Комарова Анастасия Александровна, Учитель информатики МАОУ -СОШ №93         г. Екатеринбург, 2021 г. </vt:lpstr>
      <vt:lpstr>ИНТЕРНЕТ</vt:lpstr>
      <vt:lpstr>Цель: </vt:lpstr>
      <vt:lpstr>ИСТОРИя Интернета</vt:lpstr>
      <vt:lpstr>НАЧАЛО СОЗДАНИЯ</vt:lpstr>
      <vt:lpstr>Выдающиеся личности в Истории создания интернета</vt:lpstr>
      <vt:lpstr>Слайд 7</vt:lpstr>
      <vt:lpstr>TCP/Ip</vt:lpstr>
      <vt:lpstr>ПРОТОКОЛ TCp/ip делят на 4 уровня:</vt:lpstr>
      <vt:lpstr>Сферы использования интернета</vt:lpstr>
      <vt:lpstr>Слайд 11</vt:lpstr>
      <vt:lpstr>МОШЕННИЧЕСТВО В ИНТЕРНЕТ</vt:lpstr>
      <vt:lpstr>Слайд 13</vt:lpstr>
      <vt:lpstr>Слайд 14</vt:lpstr>
      <vt:lpstr>Слайд 15</vt:lpstr>
      <vt:lpstr>Слайд 16</vt:lpstr>
      <vt:lpstr>Слайд 17</vt:lpstr>
      <vt:lpstr>брошюра</vt:lpstr>
      <vt:lpstr>Спасибо за внимамение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</dc:title>
  <dc:creator>Ильяс</dc:creator>
  <cp:lastModifiedBy>pupil</cp:lastModifiedBy>
  <cp:revision>85</cp:revision>
  <dcterms:created xsi:type="dcterms:W3CDTF">2022-01-21T15:56:59Z</dcterms:created>
  <dcterms:modified xsi:type="dcterms:W3CDTF">2022-01-25T08:25:53Z</dcterms:modified>
</cp:coreProperties>
</file>