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25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60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24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5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70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14291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94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366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68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15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41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16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90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19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40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49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283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44912-B100-4B37-A8F4-C9FAA513BF04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652E1F-865C-4751-973F-401BE571A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30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85.userapi.com/impg/KqZuqygP2-fJvFYzf_eJSajWTR2StJEy5oN8yQ/HWRjo3_I7YU.jpg?size=1280x742&amp;quality=96&amp;sign=2302f93273446ec14ef169e72f227c90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2532" y="2608044"/>
            <a:ext cx="7766936" cy="16463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Проект «Математическая фабрика красоты»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7862" y="4254346"/>
            <a:ext cx="7766936" cy="10968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Автор проекта: </a:t>
            </a:r>
            <a:r>
              <a:rPr lang="ru-RU" sz="2000" dirty="0" err="1" smtClean="0">
                <a:solidFill>
                  <a:schemeClr val="bg1"/>
                </a:solidFill>
              </a:rPr>
              <a:t>Гобова</a:t>
            </a:r>
            <a:r>
              <a:rPr lang="ru-RU" sz="2000" dirty="0" smtClean="0">
                <a:solidFill>
                  <a:schemeClr val="bg1"/>
                </a:solidFill>
              </a:rPr>
              <a:t> Елена Денисовна, 9 «А»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1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02080"/>
            <a:ext cx="4184035" cy="4983480"/>
          </a:xfrm>
        </p:spPr>
        <p:txBody>
          <a:bodyPr>
            <a:normAutofit fontScale="92500"/>
          </a:bodyPr>
          <a:lstStyle/>
          <a:p>
            <a:r>
              <a:rPr lang="ru-RU" sz="2200" dirty="0"/>
              <a:t>Актуальность моего проекта в том, что многие слышали об этом понятии, но не знают его практического применения, не используют потенциал, данный им от природы. Я помогу окружающим разобраться в этой теме, дать советы и улучшить тем самым их жизнь и расширить кругозор. </a:t>
            </a:r>
            <a:endParaRPr lang="ru-RU" sz="2200" dirty="0" smtClean="0"/>
          </a:p>
          <a:p>
            <a:r>
              <a:rPr lang="ru-RU" sz="2200" dirty="0"/>
              <a:t>Цель: изучить взаимодействие науки математики и природы, математики и красоты человеческого тела.</a:t>
            </a:r>
          </a:p>
          <a:p>
            <a:endParaRPr lang="ru-RU" sz="22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417320"/>
            <a:ext cx="4184034" cy="4624042"/>
          </a:xfrm>
        </p:spPr>
        <p:txBody>
          <a:bodyPr>
            <a:normAutofit fontScale="92500"/>
          </a:bodyPr>
          <a:lstStyle/>
          <a:p>
            <a:r>
              <a:rPr lang="ru-RU" sz="2200" dirty="0" smtClean="0"/>
              <a:t>Задачи</a:t>
            </a:r>
            <a:r>
              <a:rPr lang="ru-RU" sz="2200" dirty="0"/>
              <a:t>: </a:t>
            </a:r>
          </a:p>
          <a:p>
            <a:r>
              <a:rPr lang="ru-RU" sz="2200" dirty="0"/>
              <a:t>1.	изучить пропорцию золотого сечения;</a:t>
            </a:r>
          </a:p>
          <a:p>
            <a:r>
              <a:rPr lang="ru-RU" sz="2200" dirty="0"/>
              <a:t>2.	провести ряд исследований, показывающих присутствие золотого сечения вокруг нас и в нас самих;</a:t>
            </a:r>
          </a:p>
          <a:p>
            <a:r>
              <a:rPr lang="ru-RU" sz="2200" dirty="0"/>
              <a:t>3.	применить на практике полученные знания, вычислить оптимальную высоту каблука для женщин.</a:t>
            </a:r>
          </a:p>
          <a:p>
            <a:endParaRPr lang="ru-RU" dirty="0"/>
          </a:p>
        </p:txBody>
      </p:sp>
      <p:pic>
        <p:nvPicPr>
          <p:cNvPr id="2050" name="Picture 2" descr="https://koodbook.ru/uploads/posts/2020-01/1580182625-1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0" r="54414" b="14573"/>
          <a:stretch/>
        </p:blipFill>
        <p:spPr bwMode="auto">
          <a:xfrm>
            <a:off x="8975558" y="3473114"/>
            <a:ext cx="3377628" cy="33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6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золотого сечения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0651"/>
            <a:ext cx="8596668" cy="4650712"/>
          </a:xfrm>
        </p:spPr>
        <p:txBody>
          <a:bodyPr>
            <a:noAutofit/>
          </a:bodyPr>
          <a:lstStyle/>
          <a:p>
            <a:r>
              <a:rPr lang="ru-RU" sz="2000" dirty="0"/>
              <a:t>Золотое сечение - это пропорциональное деление отрезка на неравные части, при котором меньший отрезок так относится к большему, как больший ко всему.</a:t>
            </a:r>
          </a:p>
          <a:p>
            <a:r>
              <a:rPr lang="ru-RU" sz="2000" dirty="0" smtClean="0"/>
              <a:t>Считают</a:t>
            </a:r>
            <a:r>
              <a:rPr lang="ru-RU" sz="2000" dirty="0"/>
              <a:t>, что золотое деление ввел в научный обиход Пифагор. </a:t>
            </a:r>
            <a:endParaRPr lang="ru-RU" sz="2000" dirty="0" smtClean="0"/>
          </a:p>
          <a:p>
            <a:r>
              <a:rPr lang="ru-RU" sz="2000" dirty="0" smtClean="0"/>
              <a:t>Из </a:t>
            </a:r>
            <a:r>
              <a:rPr lang="ru-RU" sz="2000" dirty="0"/>
              <a:t>дошедших до нас источников античной литературы мы знаем, что первое упоминание золотого деления было записано в «Началах» Евклида. </a:t>
            </a:r>
            <a:endParaRPr lang="ru-RU" sz="2000" dirty="0" smtClean="0"/>
          </a:p>
          <a:p>
            <a:r>
              <a:rPr lang="ru-RU" sz="2000" dirty="0" smtClean="0"/>
              <a:t>Леонардо </a:t>
            </a:r>
            <a:r>
              <a:rPr lang="ru-RU" sz="2000" dirty="0"/>
              <a:t>да Винчи </a:t>
            </a:r>
            <a:r>
              <a:rPr lang="ru-RU" sz="2000" dirty="0" smtClean="0"/>
              <a:t>дал этому делению название </a:t>
            </a:r>
            <a:r>
              <a:rPr lang="ru-RU" sz="2000" dirty="0"/>
              <a:t>золотое сечение. </a:t>
            </a:r>
            <a:endParaRPr lang="ru-RU" sz="2000" dirty="0" smtClean="0"/>
          </a:p>
          <a:p>
            <a:r>
              <a:rPr lang="ru-RU" sz="2000" dirty="0" smtClean="0"/>
              <a:t>В это </a:t>
            </a:r>
            <a:r>
              <a:rPr lang="ru-RU" sz="2000" dirty="0"/>
              <a:t>же время Альбрехт Дюрер подробно разрабатывает теорию пропорций человеческого </a:t>
            </a:r>
            <a:r>
              <a:rPr lang="ru-RU" sz="2000" dirty="0" smtClean="0"/>
              <a:t>тела, где важное место уделяет </a:t>
            </a:r>
            <a:r>
              <a:rPr lang="ru-RU" sz="2000" dirty="0"/>
              <a:t>золотому сечению.</a:t>
            </a:r>
          </a:p>
          <a:p>
            <a:r>
              <a:rPr lang="ru-RU" sz="2000" dirty="0" err="1"/>
              <a:t>Цейзинг</a:t>
            </a:r>
            <a:r>
              <a:rPr lang="ru-RU" sz="2000" dirty="0"/>
              <a:t> первым нашел закономерности золотого сечения в теле </a:t>
            </a:r>
            <a:r>
              <a:rPr lang="ru-RU" sz="2000" dirty="0" smtClean="0"/>
              <a:t>человека и </a:t>
            </a:r>
            <a:r>
              <a:rPr lang="ru-RU" sz="2000" dirty="0"/>
              <a:t>первым дал полное определение золотому сечению, показал, как оно выражается в отрезках прямой и в цифрах.</a:t>
            </a:r>
            <a:endParaRPr lang="ru-RU" sz="2000" dirty="0" smtClean="0"/>
          </a:p>
        </p:txBody>
      </p:sp>
      <p:pic>
        <p:nvPicPr>
          <p:cNvPr id="4100" name="Picture 4" descr="https://avatars.mds.yandex.net/get-zen_doc/1131857/pub_5c3f3a82efcbd000a9ce3749_5c3f3ac80a475a00ab214b01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45" r="5614"/>
          <a:stretch/>
        </p:blipFill>
        <p:spPr bwMode="auto">
          <a:xfrm>
            <a:off x="9274002" y="1671364"/>
            <a:ext cx="2917998" cy="43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78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золотого сечения в природе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2400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/>
              <a:t>В природе все растительные объекты в своей основе имеют пропорцию, которая так или иначе связана с золотым сечением. Первым увидевшим закономерности в растительном мире был Архимед, который заинтересовался формой спирально завитой раковины.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510" y="2791286"/>
            <a:ext cx="5769021" cy="12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avatars.mds.yandex.net/get-zen_doc/40456/pub_5d3ec365bd45c000adc8be2d_5d3ec38844742600aeefd87f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4019353"/>
            <a:ext cx="5677293" cy="283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627" y="4019353"/>
            <a:ext cx="3620816" cy="28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1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примеры золотого сечения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898" y="4266452"/>
            <a:ext cx="3920852" cy="26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115" y="1217575"/>
            <a:ext cx="3273425" cy="313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2540" y="2530473"/>
            <a:ext cx="3686428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90" y="1345404"/>
            <a:ext cx="4832708" cy="55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6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4951"/>
            <a:ext cx="8596668" cy="4536412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Изучив теоретическую основу золотого сечения, я решила применить </a:t>
            </a:r>
            <a:r>
              <a:rPr lang="ru-RU" sz="2400" dirty="0"/>
              <a:t>полученные знания на практике</a:t>
            </a:r>
            <a:r>
              <a:rPr lang="ru-RU" sz="2400" dirty="0" smtClean="0"/>
              <a:t>. </a:t>
            </a:r>
            <a:r>
              <a:rPr lang="ru-RU" sz="2400" dirty="0"/>
              <a:t>Используя форму вычисления недостающей пропорции человеку, я смогла высчитать высоту каблука для зрительного приближения человеческого тела к «золотым» </a:t>
            </a:r>
            <a:r>
              <a:rPr lang="ru-RU" sz="2400" dirty="0" smtClean="0"/>
              <a:t>пропорциям.</a:t>
            </a:r>
          </a:p>
          <a:p>
            <a:r>
              <a:rPr lang="ru-RU" sz="2400" dirty="0"/>
              <a:t>В ходе изучения данной темы я  узнала закономерности между телом человека и золотым сечением и решила помочь некоторым молодым девушкам и женщинам рассчитать оптимальную высоту обувного каблука, чтобы они могли избежать </a:t>
            </a:r>
            <a:r>
              <a:rPr lang="ru-RU" sz="2400" dirty="0" smtClean="0"/>
              <a:t>проблем со здоровьем </a:t>
            </a:r>
            <a:r>
              <a:rPr lang="ru-RU" sz="2400" dirty="0"/>
              <a:t>и зрительно приблизиться к идеальным «золотым» пропорциям.</a:t>
            </a:r>
          </a:p>
          <a:p>
            <a:endParaRPr lang="ru-RU" dirty="0"/>
          </a:p>
        </p:txBody>
      </p:sp>
      <p:pic>
        <p:nvPicPr>
          <p:cNvPr id="7170" name="Picture 2" descr="http://3.bp.blogspot.com/-jDPi3RxF3vg/T9iUMfmRiNI/AAAAAAAAQCE/DcBTe4Id0tM/s1600/h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7" r="30772"/>
          <a:stretch/>
        </p:blipFill>
        <p:spPr bwMode="auto">
          <a:xfrm>
            <a:off x="9065158" y="3186112"/>
            <a:ext cx="3126842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pinimg.com/originals/6e/50/47/6e50472df4b9592415d175c5a794f5b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26" r="18954" b="19174"/>
          <a:stretch/>
        </p:blipFill>
        <p:spPr bwMode="auto">
          <a:xfrm>
            <a:off x="9124950" y="289784"/>
            <a:ext cx="3067050" cy="28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54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результатов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1711647"/>
              </p:ext>
            </p:extLst>
          </p:nvPr>
        </p:nvGraphicFramePr>
        <p:xfrm>
          <a:off x="571500" y="1417638"/>
          <a:ext cx="8701794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199">
                  <a:extLst>
                    <a:ext uri="{9D8B030D-6E8A-4147-A177-3AD203B41FA5}">
                      <a16:colId xmlns:a16="http://schemas.microsoft.com/office/drawing/2014/main" xmlns="" val="802688107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xmlns="" val="3192849364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xmlns="" val="991673383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xmlns="" val="1362628838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xmlns="" val="1162163346"/>
                    </a:ext>
                  </a:extLst>
                </a:gridCol>
                <a:gridCol w="1432719">
                  <a:extLst>
                    <a:ext uri="{9D8B030D-6E8A-4147-A177-3AD203B41FA5}">
                      <a16:colId xmlns:a16="http://schemas.microsoft.com/office/drawing/2014/main" xmlns="" val="3461685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Имя,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Полный рост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головы до пупка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пупка до пят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Разница соотношений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Высота каблука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167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Катя,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0,58=0,63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см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8250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Даша,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0,62=0,62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нужен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415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Марина,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0,64=0,61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см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614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Ксюша,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0,68=0,60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см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0167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Таня,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0,59=0,62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см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8473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Оля, 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0,63=0,61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7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Евгения. 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0,64=0,61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см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82882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4504658"/>
              </p:ext>
            </p:extLst>
          </p:nvPr>
        </p:nvGraphicFramePr>
        <p:xfrm>
          <a:off x="590550" y="4927918"/>
          <a:ext cx="86830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208">
                  <a:extLst>
                    <a:ext uri="{9D8B030D-6E8A-4147-A177-3AD203B41FA5}">
                      <a16:colId xmlns:a16="http://schemas.microsoft.com/office/drawing/2014/main" xmlns="" val="660104385"/>
                    </a:ext>
                  </a:extLst>
                </a:gridCol>
                <a:gridCol w="1432778">
                  <a:extLst>
                    <a:ext uri="{9D8B030D-6E8A-4147-A177-3AD203B41FA5}">
                      <a16:colId xmlns:a16="http://schemas.microsoft.com/office/drawing/2014/main" xmlns="" val="3128472372"/>
                    </a:ext>
                  </a:extLst>
                </a:gridCol>
                <a:gridCol w="1432778">
                  <a:extLst>
                    <a:ext uri="{9D8B030D-6E8A-4147-A177-3AD203B41FA5}">
                      <a16:colId xmlns:a16="http://schemas.microsoft.com/office/drawing/2014/main" xmlns="" val="1731327721"/>
                    </a:ext>
                  </a:extLst>
                </a:gridCol>
                <a:gridCol w="1432778">
                  <a:extLst>
                    <a:ext uri="{9D8B030D-6E8A-4147-A177-3AD203B41FA5}">
                      <a16:colId xmlns:a16="http://schemas.microsoft.com/office/drawing/2014/main" xmlns="" val="2590706925"/>
                    </a:ext>
                  </a:extLst>
                </a:gridCol>
                <a:gridCol w="1432778">
                  <a:extLst>
                    <a:ext uri="{9D8B030D-6E8A-4147-A177-3AD203B41FA5}">
                      <a16:colId xmlns:a16="http://schemas.microsoft.com/office/drawing/2014/main" xmlns="" val="2208335700"/>
                    </a:ext>
                  </a:extLst>
                </a:gridCol>
                <a:gridCol w="1432778">
                  <a:extLst>
                    <a:ext uri="{9D8B030D-6E8A-4147-A177-3AD203B41FA5}">
                      <a16:colId xmlns:a16="http://schemas.microsoft.com/office/drawing/2014/main" xmlns="" val="2623038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Виктория,71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165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0,65=0,60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5 см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212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Татьяна, 36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0,62=0,61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 см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399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Лена, 15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169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0,65=0,60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5 см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81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14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5528"/>
            <a:ext cx="8596668" cy="13208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6328"/>
            <a:ext cx="7914216" cy="5608371"/>
          </a:xfrm>
        </p:spPr>
        <p:txBody>
          <a:bodyPr>
            <a:normAutofit/>
          </a:bodyPr>
          <a:lstStyle/>
          <a:p>
            <a:r>
              <a:rPr lang="ru-RU" sz="2200" dirty="0"/>
              <a:t>В ходе этого исследования мною были замечены множество объектов, в основе которых лежит незримое правило золотой пропорции. Я провела эксперимент, в ходе которого установила оптимальную высоту каблука для девушек и женщин.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8198" name="Picture 6" descr="https://sun9-25.userapi.com/impg/ylYVM9fsSCDvAHvjhazwjfW30TSkipWuzbuUmA/UbFEi3tSs5U.jpg?size=736x490&amp;quality=96&amp;sign=f4e5fbaaaecbec9ab19169d31af1a844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69"/>
          <a:stretch/>
        </p:blipFill>
        <p:spPr bwMode="auto">
          <a:xfrm>
            <a:off x="2495550" y="3266369"/>
            <a:ext cx="3600450" cy="30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1" y="1073340"/>
            <a:ext cx="1695450" cy="551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55133" y="1047750"/>
            <a:ext cx="2036867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98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480</Words>
  <Application>Microsoft Office PowerPoint</Application>
  <PresentationFormat>Произвольный</PresentationFormat>
  <Paragraphs>91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Проект «Математическая фабрика красоты»</vt:lpstr>
      <vt:lpstr>Цели и задачи</vt:lpstr>
      <vt:lpstr>История золотого сечения</vt:lpstr>
      <vt:lpstr>Примеры золотого сечения в природе</vt:lpstr>
      <vt:lpstr>Другие примеры золотого сечения</vt:lpstr>
      <vt:lpstr>Практическая часть</vt:lpstr>
      <vt:lpstr>Таблица результатов</vt:lpstr>
      <vt:lpstr> 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«Математическая фабрика красоты»</dc:title>
  <dc:creator>Kostya</dc:creator>
  <cp:lastModifiedBy>teacher</cp:lastModifiedBy>
  <cp:revision>23</cp:revision>
  <dcterms:created xsi:type="dcterms:W3CDTF">2021-12-19T11:55:33Z</dcterms:created>
  <dcterms:modified xsi:type="dcterms:W3CDTF">2021-12-27T04:35:24Z</dcterms:modified>
</cp:coreProperties>
</file>