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8" r:id="rId2"/>
    <p:sldId id="259" r:id="rId3"/>
    <p:sldId id="257" r:id="rId4"/>
    <p:sldId id="260" r:id="rId5"/>
    <p:sldId id="261" r:id="rId6"/>
    <p:sldId id="262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66" r:id="rId18"/>
    <p:sldId id="275" r:id="rId1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1" autoAdjust="0"/>
    <p:restoredTop sz="94660"/>
  </p:normalViewPr>
  <p:slideViewPr>
    <p:cSldViewPr>
      <p:cViewPr varScale="1">
        <p:scale>
          <a:sx n="82" d="100"/>
          <a:sy n="82" d="100"/>
        </p:scale>
        <p:origin x="-3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4136F-1481-4D89-87B1-EE723F2C5581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09ADC-835E-41D9-A4AD-9900B10CDA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973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EBC9-5541-40EC-BA80-CDF0897543A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25251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6954-1EF1-48E1-BF71-4C200860447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7397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36D2-87EA-4F65-8D1D-6A248CE3291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3012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5B71-9C57-4D97-9FEF-3577ED9E987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98272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7847-5336-4C57-890D-B4D8E2A2EE9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572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9F36-B46D-4997-AE84-4C181DFA384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4231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5E50-147F-4D92-A891-2F435BE2AD4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8970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35A87-B5BA-4EC6-B7C7-E612ED13553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7104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0B548-6E68-4FEE-A81B-49F728C55F1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2312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6EE4-40FC-476A-9F47-84B072963A6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3129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A026-DD9B-46A4-9700-01EC0702A8D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94657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92E29-B5EE-48E8-B59A-B5F3059BB42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3451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server2\FileStream\&#1055;&#1056;&#1054;&#1045;&#1050;&#1058;&#1067;%202021\&#1041;&#1091;&#1090;&#1072;&#1082;&#1086;&#1074;%20&#1052;&#1072;&#1082;&#1089;&#1080;&#1084;\&#1055;&#1072;&#1084;&#1103;&#1090;&#1082;&#1072;%20&#1086;%20&#1079;&#1072;&#1097;&#1080;&#1090;&#1077;%20&#1083;&#1080;&#1095;&#1085;&#1086;&#1081;%20&#1080;&#1085;&#1092;&#1086;&#1088;&#1084;&#1072;&#1094;&#1080;&#1080;%20&#1086;&#1090;%20&#1080;&#1085;&#1090;&#1077;&#1088;&#1085;&#1077;&#1090;-&#1084;&#1086;&#1096;&#1077;&#1085;&#1085;&#1080;&#1095;&#1077;&#1089;&#1090;&#1074;&#1072;!.mp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3512" y="10652"/>
            <a:ext cx="8856984" cy="1042087"/>
          </a:xfrm>
        </p:spPr>
        <p:txBody>
          <a:bodyPr anchor="ctr">
            <a:normAutofit fontScale="90000"/>
          </a:bodyPr>
          <a:lstStyle/>
          <a:p>
            <a:r>
              <a:rPr lang="ru-RU" altLang="ru-RU" sz="4400" b="1" dirty="0">
                <a:solidFill>
                  <a:schemeClr val="bg1"/>
                </a:solidFill>
              </a:rPr>
              <a:t>Проект</a:t>
            </a:r>
            <a:br>
              <a:rPr lang="ru-RU" altLang="ru-RU" sz="4400" b="1" dirty="0">
                <a:solidFill>
                  <a:schemeClr val="bg1"/>
                </a:solidFill>
              </a:rPr>
            </a:br>
            <a:r>
              <a:rPr lang="ru-RU" altLang="ru-RU" sz="4400" b="1" dirty="0">
                <a:solidFill>
                  <a:schemeClr val="bg1"/>
                </a:solidFill>
              </a:rPr>
              <a:t>«Мошенничество в интернете»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19936" y="4797152"/>
            <a:ext cx="5968752" cy="1440160"/>
          </a:xfrm>
        </p:spPr>
        <p:txBody>
          <a:bodyPr>
            <a:noAutofit/>
          </a:bodyPr>
          <a:lstStyle/>
          <a:p>
            <a:pPr algn="l"/>
            <a:r>
              <a:rPr lang="ru-RU" altLang="ru-RU" dirty="0" smtClean="0">
                <a:solidFill>
                  <a:schemeClr val="bg1"/>
                </a:solidFill>
              </a:rPr>
              <a:t>Автор проекта </a:t>
            </a:r>
            <a:r>
              <a:rPr lang="ru-RU" altLang="ru-RU" dirty="0">
                <a:solidFill>
                  <a:schemeClr val="bg1"/>
                </a:solidFill>
              </a:rPr>
              <a:t>Бутаков </a:t>
            </a:r>
            <a:r>
              <a:rPr lang="ru-RU" altLang="ru-RU" dirty="0" smtClean="0">
                <a:solidFill>
                  <a:schemeClr val="bg1"/>
                </a:solidFill>
              </a:rPr>
              <a:t>Максим Александрович</a:t>
            </a:r>
            <a:r>
              <a:rPr lang="ru-RU" altLang="ru-RU" dirty="0">
                <a:solidFill>
                  <a:schemeClr val="bg1"/>
                </a:solidFill>
              </a:rPr>
              <a:t>, 9 А класс</a:t>
            </a:r>
          </a:p>
          <a:p>
            <a:pPr algn="l"/>
            <a:r>
              <a:rPr lang="ru-RU" altLang="ru-RU" dirty="0">
                <a:solidFill>
                  <a:schemeClr val="bg1"/>
                </a:solidFill>
              </a:rPr>
              <a:t>Руководитель проекта: Комарова Анастасия Александровна,</a:t>
            </a:r>
          </a:p>
          <a:p>
            <a:pPr algn="l"/>
            <a:r>
              <a:rPr lang="ru-RU" altLang="ru-RU" dirty="0">
                <a:solidFill>
                  <a:schemeClr val="bg1"/>
                </a:solidFill>
              </a:rPr>
              <a:t>учитель информатики  МАОУ - СОШ №93</a:t>
            </a:r>
          </a:p>
          <a:p>
            <a:pPr algn="just"/>
            <a:endParaRPr lang="ru-RU" alt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9806" y="188640"/>
            <a:ext cx="4280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+mj-lt"/>
              </a:rPr>
              <a:t>Опрос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и его 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результаты</a:t>
            </a:r>
            <a:endParaRPr lang="ru-RU" sz="3200" dirty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" y="980728"/>
            <a:ext cx="5876776" cy="52565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980728"/>
            <a:ext cx="6075133" cy="525658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37B5B71-9C57-4D97-9FEF-3577ED9E9875}" type="slidenum">
              <a:rPr lang="ru-RU" altLang="ru-RU" sz="1600" smtClean="0">
                <a:solidFill>
                  <a:schemeClr val="tx1"/>
                </a:solidFill>
              </a:rPr>
              <a:pPr/>
              <a:t>10</a:t>
            </a:fld>
            <a:endParaRPr lang="ru-RU" alt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187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-1714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Опрос и его </a:t>
            </a:r>
            <a:r>
              <a:rPr lang="ru-RU" sz="3200" dirty="0" smtClean="0">
                <a:solidFill>
                  <a:schemeClr val="bg1"/>
                </a:solidFill>
              </a:rPr>
              <a:t>результаты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116" y="1268760"/>
            <a:ext cx="8294151" cy="484591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37B5B71-9C57-4D97-9FEF-3577ED9E9875}" type="slidenum">
              <a:rPr lang="ru-RU" altLang="ru-RU" sz="1600" smtClean="0">
                <a:solidFill>
                  <a:schemeClr val="tx1"/>
                </a:solidFill>
              </a:rPr>
              <a:pPr/>
              <a:t>11</a:t>
            </a:fld>
            <a:endParaRPr lang="ru-RU" alt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41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-99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Вывод: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048328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Cuprum" panose="02000506000000020004" pitchFamily="2" charset="0"/>
              </a:rPr>
              <a:t>Я провёл опрос и выяснил, что: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Большинство людей(91,4%) знают о интернет-мошенничестве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1)Большинство людей сталкивались со взломом аккаунтов(80%), 2) далее интернет попрошайничество(65,7%), 3) фальшивые антивирусы(45,7%), 4) </a:t>
            </a:r>
            <a:r>
              <a:rPr lang="ru-RU" sz="2000" b="1" dirty="0" err="1" smtClean="0">
                <a:solidFill>
                  <a:srgbClr val="00206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фишинг</a:t>
            </a:r>
            <a:r>
              <a:rPr lang="ru-RU" sz="2000" b="1" dirty="0" smtClean="0">
                <a:solidFill>
                  <a:srgbClr val="00206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(31,4%) 5) не сталкивались(5,7%).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Лишь около половины(55,6%) принимают меры против мошенничества.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83,3% будет интересна памятка против мошенничества в интернете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Всего 18,9% занимались мошенничеством в интернете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У 61,1% родственники попадались на интернет-мошенничество</a:t>
            </a:r>
          </a:p>
          <a:p>
            <a:endParaRPr lang="ru-RU" sz="1400" dirty="0" smtClean="0">
              <a:solidFill>
                <a:srgbClr val="002060"/>
              </a:solidFill>
              <a:latin typeface="Cuprum" panose="02000506000000020004" pitchFamily="2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Cuprum" panose="02000506000000020004" pitchFamily="2" charset="0"/>
              </a:rPr>
              <a:t>По данным опроса я выяснил, что большинство людей знают о мошенничестве, но около половины из них не принимает меры для борьбы с ним. </a:t>
            </a:r>
            <a:endParaRPr lang="ru-RU" sz="2400" dirty="0">
              <a:solidFill>
                <a:srgbClr val="002060"/>
              </a:solidFill>
              <a:latin typeface="Cuprum" panose="02000506000000020004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328" y="908720"/>
            <a:ext cx="3143672" cy="297633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13552" y="6498803"/>
            <a:ext cx="2743200" cy="365125"/>
          </a:xfrm>
        </p:spPr>
        <p:txBody>
          <a:bodyPr/>
          <a:lstStyle/>
          <a:p>
            <a:fld id="{937B5B71-9C57-4D97-9FEF-3577ED9E9875}" type="slidenum">
              <a:rPr lang="ru-RU" altLang="ru-RU" sz="1600" smtClean="0">
                <a:solidFill>
                  <a:schemeClr val="tx1"/>
                </a:solidFill>
              </a:rPr>
              <a:pPr/>
              <a:t>12</a:t>
            </a:fld>
            <a:endParaRPr lang="ru-RU" alt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248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-117276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Рекомендации по предотвращению интернет-мошенничества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76" y="1208287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Cuprum" panose="02000506000000020004" pitchFamily="2" charset="0"/>
              </a:rPr>
              <a:t>Исследования показали, что следующие советы помогут пользователям обезопасить себя от происков мошенников сети: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Cuprum" panose="02000506000000020004" pitchFamily="2" charset="0"/>
              </a:rPr>
              <a:t>Придумать оригинальный и сложный пароль для почтового ящика, который будет использоваться для регистрации учетной записи в социальной сети. Нежелательно использовать в пароле свои инициалы или дату рождения, так как такой пароль легче всего взломать.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Cuprum" panose="02000506000000020004" pitchFamily="2" charset="0"/>
              </a:rPr>
              <a:t>при </a:t>
            </a:r>
            <a:r>
              <a:rPr lang="ru-RU" dirty="0">
                <a:solidFill>
                  <a:srgbClr val="002060"/>
                </a:solidFill>
                <a:latin typeface="Cuprum" panose="02000506000000020004" pitchFamily="2" charset="0"/>
              </a:rPr>
              <a:t>общении в социальных сетях не стоит доверять всем, кто хочет установить с вами контакт, особенно если разговор содержит запросы, связанные с отправкой SMS на номер или отправкой кодов, которые внезапно приходят на телефон.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Cuprum" panose="02000506000000020004" pitchFamily="2" charset="0"/>
              </a:rPr>
              <a:t>Не привязывать реальную кредитную карту или онлайн-кошелек к своему аккаунту в социальной сети, если на них имеется крупная сумма денег.</a:t>
            </a:r>
          </a:p>
          <a:p>
            <a:endParaRPr lang="ru-RU" dirty="0">
              <a:latin typeface="Cuprum" panose="02000506000000020004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21812" y="6520063"/>
            <a:ext cx="2743200" cy="365125"/>
          </a:xfrm>
        </p:spPr>
        <p:txBody>
          <a:bodyPr/>
          <a:lstStyle/>
          <a:p>
            <a:fld id="{937B5B71-9C57-4D97-9FEF-3577ED9E9875}" type="slidenum">
              <a:rPr lang="ru-RU" altLang="ru-RU" sz="1600" smtClean="0">
                <a:solidFill>
                  <a:schemeClr val="tx1"/>
                </a:solidFill>
              </a:rPr>
              <a:pPr/>
              <a:t>13</a:t>
            </a:fld>
            <a:endParaRPr lang="ru-RU" alt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68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116632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Видео по защите от интернет-мошенничества.</a:t>
            </a:r>
            <a:br>
              <a:rPr lang="ru-RU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2196" y="980728"/>
            <a:ext cx="10515600" cy="5124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Cuprum" panose="02000506000000020004" pitchFamily="2" charset="0"/>
              </a:rPr>
              <a:t>Для решения поставленной задачи, а именно предупредить общество о защите личной информации, мной был разработан видео ролик при помощи онлайн сервиса сайта </a:t>
            </a:r>
            <a:r>
              <a:rPr lang="en-US" dirty="0" err="1" smtClean="0">
                <a:solidFill>
                  <a:srgbClr val="002060"/>
                </a:solidFill>
              </a:rPr>
              <a:t>canva</a:t>
            </a:r>
            <a:r>
              <a:rPr lang="ru-RU" dirty="0" smtClean="0">
                <a:solidFill>
                  <a:srgbClr val="002060"/>
                </a:solidFill>
                <a:latin typeface="Cuprum" panose="02000506000000020004" pitchFamily="2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2204863"/>
            <a:ext cx="8424936" cy="404410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511503"/>
            <a:ext cx="2743200" cy="365125"/>
          </a:xfrm>
        </p:spPr>
        <p:txBody>
          <a:bodyPr/>
          <a:lstStyle/>
          <a:p>
            <a:fld id="{937B5B71-9C57-4D97-9FEF-3577ED9E9875}" type="slidenum">
              <a:rPr lang="ru-RU" altLang="ru-RU" sz="1600" smtClean="0">
                <a:solidFill>
                  <a:schemeClr val="tx1"/>
                </a:solidFill>
              </a:rPr>
              <a:pPr/>
              <a:t>14</a:t>
            </a:fld>
            <a:endParaRPr lang="ru-RU" alt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81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75520" y="260648"/>
            <a:ext cx="82589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+mj-lt"/>
              </a:rPr>
              <a:t>Видео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по защите от интернет-мошенничества.</a:t>
            </a:r>
            <a:br>
              <a:rPr lang="ru-RU" sz="3200" dirty="0">
                <a:solidFill>
                  <a:schemeClr val="bg1"/>
                </a:solidFill>
                <a:latin typeface="+mj-lt"/>
              </a:rPr>
            </a:br>
            <a:endParaRPr lang="ru-RU" sz="3200" dirty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7" y="908720"/>
            <a:ext cx="10488488" cy="539049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37B5B71-9C57-4D97-9FEF-3577ED9E9875}" type="slidenum">
              <a:rPr lang="ru-RU" altLang="ru-RU" sz="1600" smtClean="0">
                <a:solidFill>
                  <a:schemeClr val="tx1"/>
                </a:solidFill>
              </a:rPr>
              <a:pPr/>
              <a:t>15</a:t>
            </a:fld>
            <a:endParaRPr lang="ru-RU" alt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75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68" y="-14290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Видео по защите от </a:t>
            </a:r>
            <a:r>
              <a:rPr lang="ru-RU" sz="3200" dirty="0" err="1" smtClean="0">
                <a:solidFill>
                  <a:schemeClr val="bg1"/>
                </a:solidFill>
              </a:rPr>
              <a:t>интернет-мошенничества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37B5B71-9C57-4D97-9FEF-3577ED9E9875}" type="slidenum">
              <a:rPr lang="ru-RU" altLang="ru-RU" sz="1600" smtClean="0">
                <a:solidFill>
                  <a:schemeClr val="tx1"/>
                </a:solidFill>
              </a:rPr>
              <a:pPr/>
              <a:t>16</a:t>
            </a:fld>
            <a:endParaRPr lang="ru-RU" altLang="ru-RU" sz="1600" dirty="0">
              <a:solidFill>
                <a:schemeClr val="tx1"/>
              </a:solidFill>
            </a:endParaRPr>
          </a:p>
        </p:txBody>
      </p:sp>
      <p:pic>
        <p:nvPicPr>
          <p:cNvPr id="5" name="Памятка о защите личной информации от интернет-мошенничества!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81158" y="1000108"/>
            <a:ext cx="7929618" cy="5590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88913"/>
            <a:ext cx="8229600" cy="647700"/>
          </a:xfrm>
        </p:spPr>
        <p:txBody>
          <a:bodyPr/>
          <a:lstStyle/>
          <a:p>
            <a:pPr algn="ctr"/>
            <a:r>
              <a:rPr lang="ru-RU" altLang="ru-RU" sz="3200" dirty="0">
                <a:solidFill>
                  <a:schemeClr val="bg1"/>
                </a:solidFill>
              </a:rPr>
              <a:t>Заключение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736"/>
            <a:ext cx="7367464" cy="5544616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002060"/>
                </a:solidFill>
              </a:rPr>
              <a:t>    </a:t>
            </a:r>
            <a:r>
              <a:rPr lang="ru-RU" altLang="ru-RU" sz="2400" dirty="0">
                <a:solidFill>
                  <a:srgbClr val="002060"/>
                </a:solidFill>
                <a:latin typeface="Cuprum" panose="02000506000000020004" pitchFamily="2" charset="0"/>
              </a:rPr>
              <a:t>Основной способ защититься от интернет-мошенников заключается в </a:t>
            </a:r>
            <a:r>
              <a:rPr lang="ru-RU" altLang="ru-RU" sz="2400" dirty="0" smtClean="0">
                <a:solidFill>
                  <a:srgbClr val="002060"/>
                </a:solidFill>
                <a:latin typeface="Cuprum" panose="02000506000000020004" pitchFamily="2" charset="0"/>
              </a:rPr>
              <a:t>следующем: </a:t>
            </a:r>
            <a:r>
              <a:rPr lang="ru-RU" altLang="ru-RU" sz="2400" dirty="0">
                <a:solidFill>
                  <a:srgbClr val="002060"/>
                </a:solidFill>
                <a:latin typeface="Cuprum" panose="02000506000000020004" pitchFamily="2" charset="0"/>
              </a:rPr>
              <a:t>руководствуйтесь здравым смыслом, когда рассматриваете то, что вам предлагают в Сети или по электронной почте</a:t>
            </a:r>
            <a:r>
              <a:rPr lang="ru-RU" altLang="ru-RU" sz="2400" dirty="0" smtClean="0">
                <a:solidFill>
                  <a:srgbClr val="002060"/>
                </a:solidFill>
                <a:latin typeface="Cuprum" panose="02000506000000020004" pitchFamily="2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altLang="ru-RU" sz="2400" dirty="0">
              <a:solidFill>
                <a:srgbClr val="002060"/>
              </a:solidFill>
              <a:latin typeface="Cuprum" panose="02000506000000020004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002060"/>
                </a:solidFill>
                <a:latin typeface="Cuprum" panose="02000506000000020004" pitchFamily="2" charset="0"/>
              </a:rPr>
              <a:t>    Проявляйте максимум бдительности, чтобы не попасться на них: не доверять неизвестным, не заходить по непроверенным ссылкам, регулярно проверять компьютер на наличие вирусов, не переводить деньги другим неизвестным пользователям</a:t>
            </a:r>
            <a:r>
              <a:rPr lang="ru-RU" altLang="ru-RU" sz="2400" dirty="0" smtClean="0">
                <a:solidFill>
                  <a:srgbClr val="002060"/>
                </a:solidFill>
                <a:latin typeface="Cuprum" panose="02000506000000020004" pitchFamily="2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altLang="ru-RU" sz="2400" dirty="0" smtClean="0">
              <a:solidFill>
                <a:srgbClr val="002060"/>
              </a:solidFill>
              <a:latin typeface="Cuprum" panose="02000506000000020004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Cuprum" panose="02000506000000020004" pitchFamily="2" charset="0"/>
              </a:rPr>
              <a:t>Придумывать оригинальные </a:t>
            </a:r>
            <a:r>
              <a:rPr lang="ru-RU" sz="2400" dirty="0">
                <a:solidFill>
                  <a:srgbClr val="002060"/>
                </a:solidFill>
                <a:latin typeface="Cuprum" panose="02000506000000020004" pitchFamily="2" charset="0"/>
              </a:rPr>
              <a:t>и </a:t>
            </a:r>
            <a:r>
              <a:rPr lang="ru-RU" sz="2400" dirty="0" smtClean="0">
                <a:solidFill>
                  <a:srgbClr val="002060"/>
                </a:solidFill>
                <a:latin typeface="Cuprum" panose="02000506000000020004" pitchFamily="2" charset="0"/>
              </a:rPr>
              <a:t>сложные пароли для банковских карт, электронных кошельков, почтовых ящиков для регистрации в соц. сетях и сайтах.</a:t>
            </a:r>
            <a:endParaRPr lang="ru-RU" altLang="ru-RU" sz="2400" dirty="0">
              <a:solidFill>
                <a:schemeClr val="accent2"/>
              </a:solidFill>
              <a:latin typeface="Cuprum" panose="0200050600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464" y="1340768"/>
            <a:ext cx="4824536" cy="442849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8803"/>
            <a:ext cx="2743200" cy="365125"/>
          </a:xfrm>
        </p:spPr>
        <p:txBody>
          <a:bodyPr/>
          <a:lstStyle/>
          <a:p>
            <a:fld id="{937B5B71-9C57-4D97-9FEF-3577ED9E9875}" type="slidenum">
              <a:rPr lang="ru-RU" altLang="ru-RU" sz="1600" smtClean="0">
                <a:solidFill>
                  <a:schemeClr val="tx1"/>
                </a:solidFill>
              </a:rPr>
              <a:pPr/>
              <a:t>17</a:t>
            </a:fld>
            <a:endParaRPr lang="ru-RU" alt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-1714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908720"/>
            <a:ext cx="10731624" cy="568907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30444" y="6511503"/>
            <a:ext cx="2743200" cy="365125"/>
          </a:xfrm>
        </p:spPr>
        <p:txBody>
          <a:bodyPr/>
          <a:lstStyle/>
          <a:p>
            <a:fld id="{937B5B71-9C57-4D97-9FEF-3577ED9E9875}" type="slidenum">
              <a:rPr lang="ru-RU" altLang="ru-RU" sz="1600" smtClean="0">
                <a:solidFill>
                  <a:schemeClr val="tx1"/>
                </a:solidFill>
              </a:rPr>
              <a:pPr/>
              <a:t>18</a:t>
            </a:fld>
            <a:endParaRPr lang="ru-RU" alt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2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88913"/>
            <a:ext cx="8229600" cy="647700"/>
          </a:xfrm>
        </p:spPr>
        <p:txBody>
          <a:bodyPr/>
          <a:lstStyle/>
          <a:p>
            <a:pPr algn="ctr"/>
            <a:r>
              <a:rPr lang="ru-RU" altLang="ru-RU" sz="3200" dirty="0">
                <a:solidFill>
                  <a:schemeClr val="bg1"/>
                </a:solidFill>
              </a:rPr>
              <a:t>Мошенничество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07368" y="922722"/>
            <a:ext cx="11665295" cy="2290253"/>
          </a:xfrm>
        </p:spPr>
        <p:txBody>
          <a:bodyPr>
            <a:noAutofit/>
          </a:bodyPr>
          <a:lstStyle/>
          <a:p>
            <a:pPr algn="just">
              <a:buFontTx/>
              <a:buNone/>
            </a:pPr>
            <a:r>
              <a:rPr lang="ru-RU" altLang="ru-RU" sz="800" dirty="0">
                <a:solidFill>
                  <a:schemeClr val="accent5"/>
                </a:solidFill>
              </a:rPr>
              <a:t> </a:t>
            </a:r>
            <a:r>
              <a:rPr lang="ru-RU" altLang="ru-RU" sz="3200" dirty="0">
                <a:solidFill>
                  <a:srgbClr val="002060"/>
                </a:solidFill>
                <a:latin typeface="Cuprum" panose="02000506000000020004" pitchFamily="2" charset="0"/>
              </a:rPr>
              <a:t>Под мошенничеством подразумевают факт изъятия собственности (различных ценностей) у одного человека в пользу другого (мошенника) обманным путем</a:t>
            </a:r>
            <a:r>
              <a:rPr lang="ru-RU" altLang="ru-RU" sz="3200" dirty="0" smtClean="0">
                <a:solidFill>
                  <a:srgbClr val="002060"/>
                </a:solidFill>
                <a:latin typeface="Cuprum" panose="02000506000000020004" pitchFamily="2" charset="0"/>
              </a:rPr>
              <a:t>.</a:t>
            </a:r>
            <a:endParaRPr lang="en-US" altLang="ru-RU" sz="3200" dirty="0" smtClean="0">
              <a:solidFill>
                <a:srgbClr val="002060"/>
              </a:solidFill>
              <a:latin typeface="Cuprum" panose="02000506000000020004" pitchFamily="2" charset="0"/>
            </a:endParaRPr>
          </a:p>
          <a:p>
            <a:pPr algn="just">
              <a:buFontTx/>
              <a:buNone/>
            </a:pPr>
            <a:r>
              <a:rPr lang="ru-RU" altLang="ru-RU" sz="3200" dirty="0" smtClean="0">
                <a:solidFill>
                  <a:srgbClr val="002060"/>
                </a:solidFill>
                <a:latin typeface="Cuprum" panose="02000506000000020004" pitchFamily="2" charset="0"/>
              </a:rPr>
              <a:t> То есть</a:t>
            </a:r>
            <a:r>
              <a:rPr lang="ru-RU" altLang="ru-RU" sz="3200" dirty="0">
                <a:solidFill>
                  <a:srgbClr val="002060"/>
                </a:solidFill>
                <a:latin typeface="Cuprum" panose="02000506000000020004" pitchFamily="2" charset="0"/>
              </a:rPr>
              <a:t>,</a:t>
            </a:r>
            <a:r>
              <a:rPr lang="ru-RU" altLang="ru-RU" sz="3200" dirty="0" smtClean="0">
                <a:solidFill>
                  <a:srgbClr val="002060"/>
                </a:solidFill>
                <a:latin typeface="Cuprum" panose="02000506000000020004" pitchFamily="2" charset="0"/>
              </a:rPr>
              <a:t> преступник втирается в доверие к пострадавшему и под «весомым» предлогом выманивает деньги или прочие ценности. </a:t>
            </a:r>
            <a:endParaRPr lang="ru-RU" altLang="ru-RU" sz="700" dirty="0">
              <a:solidFill>
                <a:srgbClr val="002060"/>
              </a:solidFill>
              <a:latin typeface="Cuprum" panose="0200050600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08" y="3212975"/>
            <a:ext cx="6042000" cy="3456385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296" y="3356991"/>
            <a:ext cx="6160367" cy="316910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549786"/>
            <a:ext cx="2743200" cy="365125"/>
          </a:xfrm>
        </p:spPr>
        <p:txBody>
          <a:bodyPr/>
          <a:lstStyle/>
          <a:p>
            <a:fld id="{937B5B71-9C57-4D97-9FEF-3577ED9E9875}" type="slidenum">
              <a:rPr lang="ru-RU" altLang="ru-RU" sz="1600" smtClean="0">
                <a:solidFill>
                  <a:schemeClr val="tx1"/>
                </a:solidFill>
              </a:rPr>
              <a:pPr/>
              <a:t>2</a:t>
            </a:fld>
            <a:endParaRPr lang="ru-RU" alt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116632"/>
            <a:ext cx="8229600" cy="647700"/>
          </a:xfrm>
        </p:spPr>
        <p:txBody>
          <a:bodyPr/>
          <a:lstStyle/>
          <a:p>
            <a:pPr algn="ctr"/>
            <a:r>
              <a:rPr lang="ru-RU" altLang="ru-RU" sz="3200" dirty="0">
                <a:solidFill>
                  <a:schemeClr val="bg1"/>
                </a:solidFill>
              </a:rPr>
              <a:t>Цель работы: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19336" y="1052512"/>
            <a:ext cx="11881320" cy="5805488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5"/>
                </a:solidFill>
                <a:latin typeface="Cuprum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Выявить основные виды мошенничества в Интернете; 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5"/>
                </a:solidFill>
                <a:latin typeface="Cuprum" panose="02000506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рекомендации безопасного пользования ресурсами сети Интернет.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altLang="ru-RU" b="1" dirty="0">
              <a:solidFill>
                <a:schemeClr val="accent5"/>
              </a:solidFill>
              <a:latin typeface="Cuprum" panose="02000506000000020004" pitchFamily="2" charset="0"/>
            </a:endParaRPr>
          </a:p>
          <a:p>
            <a:pPr algn="just">
              <a:buFontTx/>
              <a:buNone/>
            </a:pPr>
            <a:r>
              <a:rPr lang="ru-RU" altLang="ru-RU" b="1" dirty="0">
                <a:solidFill>
                  <a:schemeClr val="accent5"/>
                </a:solidFill>
                <a:latin typeface="Cuprum" panose="02000506000000020004" pitchFamily="2" charset="0"/>
              </a:rPr>
              <a:t>     </a:t>
            </a:r>
            <a:r>
              <a:rPr lang="ru-RU" altLang="ru-RU" b="1" u="sng" dirty="0">
                <a:solidFill>
                  <a:schemeClr val="accent5"/>
                </a:solidFill>
                <a:latin typeface="Cuprum" panose="02000506000000020004" pitchFamily="2" charset="0"/>
              </a:rPr>
              <a:t>Задачи исследования:</a:t>
            </a:r>
          </a:p>
          <a:p>
            <a:pPr marL="457200" indent="-457200" algn="just">
              <a:buFontTx/>
              <a:buAutoNum type="arabicPeriod"/>
            </a:pPr>
            <a:r>
              <a:rPr lang="ru-RU" altLang="ru-RU" b="1" dirty="0" smtClean="0">
                <a:solidFill>
                  <a:schemeClr val="accent5"/>
                </a:solidFill>
                <a:latin typeface="Cuprum" panose="02000506000000020004" pitchFamily="2" charset="0"/>
              </a:rPr>
              <a:t>Изучить </a:t>
            </a:r>
            <a:r>
              <a:rPr lang="ru-RU" altLang="ru-RU" b="1" dirty="0">
                <a:solidFill>
                  <a:schemeClr val="accent5"/>
                </a:solidFill>
                <a:latin typeface="Cuprum" panose="02000506000000020004" pitchFamily="2" charset="0"/>
              </a:rPr>
              <a:t>основные виды мошенничества в сети Интернет;</a:t>
            </a:r>
          </a:p>
          <a:p>
            <a:pPr marL="457200" indent="-457200" algn="just">
              <a:buFontTx/>
              <a:buAutoNum type="arabicPeriod"/>
            </a:pPr>
            <a:r>
              <a:rPr lang="ru-RU" altLang="ru-RU" b="1" dirty="0" smtClean="0">
                <a:solidFill>
                  <a:schemeClr val="accent5"/>
                </a:solidFill>
                <a:latin typeface="Cuprum" panose="02000506000000020004" pitchFamily="2" charset="0"/>
              </a:rPr>
              <a:t>Провести </a:t>
            </a:r>
            <a:r>
              <a:rPr lang="ru-RU" altLang="ru-RU" b="1" dirty="0">
                <a:solidFill>
                  <a:schemeClr val="accent5"/>
                </a:solidFill>
                <a:latin typeface="Cuprum" panose="02000506000000020004" pitchFamily="2" charset="0"/>
              </a:rPr>
              <a:t>опрос с какими видами мошенничества Вы сталкивались в Интернете?</a:t>
            </a:r>
          </a:p>
          <a:p>
            <a:pPr marL="457200" indent="-457200" algn="just">
              <a:buFontTx/>
              <a:buAutoNum type="arabicPeriod"/>
            </a:pPr>
            <a:r>
              <a:rPr lang="ru-RU" altLang="ru-RU" b="1" dirty="0" smtClean="0">
                <a:solidFill>
                  <a:schemeClr val="accent5"/>
                </a:solidFill>
                <a:latin typeface="Cuprum" panose="02000506000000020004" pitchFamily="2" charset="0"/>
              </a:rPr>
              <a:t>Дать </a:t>
            </a:r>
            <a:r>
              <a:rPr lang="ru-RU" altLang="ru-RU" b="1" dirty="0">
                <a:solidFill>
                  <a:schemeClr val="accent5"/>
                </a:solidFill>
                <a:latin typeface="Cuprum" panose="02000506000000020004" pitchFamily="2" charset="0"/>
              </a:rPr>
              <a:t>рекомендации по защите от мошенничества в сети Интернет. </a:t>
            </a:r>
          </a:p>
          <a:p>
            <a:pPr marL="457200" indent="-457200" algn="just">
              <a:buFontTx/>
              <a:buAutoNum type="arabicPeriod"/>
            </a:pPr>
            <a:r>
              <a:rPr lang="ru-RU" altLang="ru-RU" b="1" dirty="0" smtClean="0">
                <a:solidFill>
                  <a:schemeClr val="accent5"/>
                </a:solidFill>
                <a:latin typeface="Cuprum" panose="02000506000000020004" pitchFamily="2" charset="0"/>
              </a:rPr>
              <a:t>Разработать </a:t>
            </a:r>
            <a:r>
              <a:rPr lang="ru-RU" altLang="ru-RU" b="1" dirty="0">
                <a:solidFill>
                  <a:schemeClr val="accent5"/>
                </a:solidFill>
                <a:latin typeface="Cuprum" panose="02000506000000020004" pitchFamily="2" charset="0"/>
              </a:rPr>
              <a:t>видеоматериал по защите от интернет-мошенничества.</a:t>
            </a:r>
          </a:p>
          <a:p>
            <a:pPr algn="just">
              <a:buFontTx/>
              <a:buNone/>
            </a:pPr>
            <a:endParaRPr lang="ru-RU" altLang="ru-RU" sz="2000" b="1" dirty="0">
              <a:solidFill>
                <a:schemeClr val="accent2"/>
              </a:solidFill>
              <a:latin typeface="Cuprum" panose="02000506000000020004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3516" y="6528519"/>
            <a:ext cx="2743200" cy="365125"/>
          </a:xfrm>
        </p:spPr>
        <p:txBody>
          <a:bodyPr/>
          <a:lstStyle/>
          <a:p>
            <a:fld id="{937B5B71-9C57-4D97-9FEF-3577ED9E9875}" type="slidenum">
              <a:rPr lang="ru-RU" altLang="ru-RU" sz="1600" smtClean="0">
                <a:solidFill>
                  <a:schemeClr val="tx1"/>
                </a:solidFill>
              </a:rPr>
              <a:pPr/>
              <a:t>3</a:t>
            </a:fld>
            <a:endParaRPr lang="ru-RU" alt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88913"/>
            <a:ext cx="8229600" cy="647700"/>
          </a:xfrm>
        </p:spPr>
        <p:txBody>
          <a:bodyPr/>
          <a:lstStyle/>
          <a:p>
            <a:pPr algn="ctr"/>
            <a:r>
              <a:rPr lang="ru-RU" altLang="ru-RU" sz="3200" dirty="0">
                <a:solidFill>
                  <a:schemeClr val="bg1"/>
                </a:solidFill>
              </a:rPr>
              <a:t>Интернет-попрошайничество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908723"/>
            <a:ext cx="12072664" cy="2448269"/>
          </a:xfrm>
        </p:spPr>
        <p:txBody>
          <a:bodyPr>
            <a:noAutofit/>
          </a:bodyPr>
          <a:lstStyle/>
          <a:p>
            <a:pPr algn="just">
              <a:buFontTx/>
              <a:buNone/>
            </a:pPr>
            <a:r>
              <a:rPr lang="ru-RU" altLang="ru-RU" sz="3200" dirty="0">
                <a:solidFill>
                  <a:srgbClr val="002060"/>
                </a:solidFill>
                <a:latin typeface="Cuprum" panose="02000506000000020004" pitchFamily="2" charset="0"/>
              </a:rPr>
              <a:t>Мошенники выманивают у других пользователей деньги под различными предлогами: на благотворительность, сборы на пожертвования и </a:t>
            </a:r>
            <a:r>
              <a:rPr lang="ru-RU" altLang="ru-RU" sz="3200" dirty="0" smtClean="0">
                <a:solidFill>
                  <a:srgbClr val="002060"/>
                </a:solidFill>
                <a:latin typeface="Cuprum" panose="02000506000000020004" pitchFamily="2" charset="0"/>
              </a:rPr>
              <a:t>т.д. </a:t>
            </a:r>
          </a:p>
          <a:p>
            <a:pPr algn="just">
              <a:buFontTx/>
              <a:buNone/>
            </a:pPr>
            <a:r>
              <a:rPr lang="ru-RU" altLang="ru-RU" sz="3200" dirty="0" smtClean="0">
                <a:solidFill>
                  <a:srgbClr val="002060"/>
                </a:solidFill>
                <a:latin typeface="Cuprum" panose="02000506000000020004" pitchFamily="2" charset="0"/>
              </a:rPr>
              <a:t>Вас </a:t>
            </a:r>
            <a:r>
              <a:rPr lang="ru-RU" altLang="ru-RU" sz="3200" dirty="0">
                <a:solidFill>
                  <a:srgbClr val="002060"/>
                </a:solidFill>
                <a:latin typeface="Cuprum" panose="02000506000000020004" pitchFamily="2" charset="0"/>
              </a:rPr>
              <a:t>просят перевести деньги на номер кошелька, либо на карту </a:t>
            </a:r>
            <a:r>
              <a:rPr lang="ru-RU" altLang="ru-RU" sz="3200" dirty="0" smtClean="0">
                <a:solidFill>
                  <a:srgbClr val="002060"/>
                </a:solidFill>
                <a:latin typeface="Cuprum" panose="02000506000000020004" pitchFamily="2" charset="0"/>
              </a:rPr>
              <a:t>банка. Большинство </a:t>
            </a:r>
            <a:r>
              <a:rPr lang="ru-RU" altLang="ru-RU" sz="3200" dirty="0">
                <a:solidFill>
                  <a:srgbClr val="002060"/>
                </a:solidFill>
                <a:latin typeface="Cuprum" panose="02000506000000020004" pitchFamily="2" charset="0"/>
              </a:rPr>
              <a:t>из подобных просьб носят мошеннический характер.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78" y="3501008"/>
            <a:ext cx="10208070" cy="288025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548223"/>
            <a:ext cx="2743200" cy="365125"/>
          </a:xfrm>
        </p:spPr>
        <p:txBody>
          <a:bodyPr/>
          <a:lstStyle/>
          <a:p>
            <a:fld id="{937B5B71-9C57-4D97-9FEF-3577ED9E9875}" type="slidenum">
              <a:rPr lang="ru-RU" altLang="ru-RU" sz="1600" smtClean="0">
                <a:solidFill>
                  <a:schemeClr val="tx1"/>
                </a:solidFill>
              </a:rPr>
              <a:pPr/>
              <a:t>4</a:t>
            </a:fld>
            <a:endParaRPr lang="ru-RU" alt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88913"/>
            <a:ext cx="8229600" cy="647700"/>
          </a:xfrm>
        </p:spPr>
        <p:txBody>
          <a:bodyPr/>
          <a:lstStyle/>
          <a:p>
            <a:pPr algn="ctr"/>
            <a:r>
              <a:rPr lang="ru-RU" altLang="ru-RU" sz="3200" dirty="0">
                <a:solidFill>
                  <a:schemeClr val="bg1"/>
                </a:solidFill>
              </a:rPr>
              <a:t>Фальшивые антивирусы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79376" y="980728"/>
            <a:ext cx="6696820" cy="54220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Cuprum" panose="02000506000000020004" pitchFamily="2" charset="0"/>
              </a:rPr>
              <a:t>Иногда в интернете может всплывать реклама фальшивого антивируса, которая может выглядеть как результат проведённого сканирования вашего компьютера, в котором обнаружено много страшных вирусов и т.д.</a:t>
            </a:r>
          </a:p>
          <a:p>
            <a:pPr marL="0" indent="0" algn="just">
              <a:buNone/>
            </a:pPr>
            <a:endParaRPr lang="ru-RU" sz="2000" dirty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Cuprum" panose="02000506000000020004" pitchFamily="2" charset="0"/>
              </a:rPr>
              <a:t>Однако, вместо полезных услуг такой антивирус может нанести вред компьютеру, украсть персональную информацию и т.п. </a:t>
            </a:r>
          </a:p>
          <a:p>
            <a:pPr marL="0" indent="0" algn="just">
              <a:buNone/>
            </a:pPr>
            <a:endParaRPr lang="ru-RU" dirty="0" smtClean="0">
              <a:solidFill>
                <a:srgbClr val="002060"/>
              </a:solidFill>
              <a:latin typeface="Cuprum" panose="02000506000000020004" pitchFamily="2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Cuprum" panose="02000506000000020004" pitchFamily="2" charset="0"/>
              </a:rPr>
              <a:t>И за такие фальшивые услуги с вас могут ещё и потребовать  плату.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96" y="885965"/>
            <a:ext cx="5015804" cy="280566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6196" y="3652773"/>
            <a:ext cx="4680368" cy="289412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546899"/>
            <a:ext cx="2743200" cy="365125"/>
          </a:xfrm>
        </p:spPr>
        <p:txBody>
          <a:bodyPr/>
          <a:lstStyle/>
          <a:p>
            <a:fld id="{937B5B71-9C57-4D97-9FEF-3577ED9E9875}" type="slidenum">
              <a:rPr lang="ru-RU" altLang="ru-RU" sz="1600" smtClean="0">
                <a:solidFill>
                  <a:schemeClr val="tx1"/>
                </a:solidFill>
              </a:rPr>
              <a:pPr/>
              <a:t>5</a:t>
            </a:fld>
            <a:endParaRPr lang="ru-RU" alt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88913"/>
            <a:ext cx="8229600" cy="647700"/>
          </a:xfrm>
        </p:spPr>
        <p:txBody>
          <a:bodyPr/>
          <a:lstStyle/>
          <a:p>
            <a:pPr algn="ctr"/>
            <a:r>
              <a:rPr lang="ru-RU" altLang="ru-RU" sz="3200" dirty="0" smtClean="0">
                <a:solidFill>
                  <a:schemeClr val="bg1"/>
                </a:solidFill>
              </a:rPr>
              <a:t>Взломы </a:t>
            </a:r>
            <a:r>
              <a:rPr lang="ru-RU" altLang="ru-RU" sz="3200" dirty="0">
                <a:solidFill>
                  <a:schemeClr val="bg1"/>
                </a:solidFill>
              </a:rPr>
              <a:t>аккаунтов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539"/>
            <a:ext cx="12192000" cy="1800397"/>
          </a:xfrm>
        </p:spPr>
        <p:txBody>
          <a:bodyPr>
            <a:noAutofit/>
          </a:bodyPr>
          <a:lstStyle/>
          <a:p>
            <a:pPr algn="just">
              <a:buFontTx/>
              <a:buNone/>
            </a:pPr>
            <a:r>
              <a:rPr lang="ru-RU" altLang="ru-RU" dirty="0" smtClean="0">
                <a:solidFill>
                  <a:srgbClr val="002060"/>
                </a:solidFill>
                <a:latin typeface="Cuprum" panose="02000506000000020004" pitchFamily="2" charset="0"/>
              </a:rPr>
              <a:t>Мошенники взламывают </a:t>
            </a:r>
            <a:r>
              <a:rPr lang="ru-RU" altLang="ru-RU" dirty="0">
                <a:solidFill>
                  <a:srgbClr val="002060"/>
                </a:solidFill>
                <a:latin typeface="Cuprum" panose="02000506000000020004" pitchFamily="2" charset="0"/>
              </a:rPr>
              <a:t>чужие аккаунты и берут кредиты и </a:t>
            </a:r>
            <a:r>
              <a:rPr lang="ru-RU" altLang="ru-RU" dirty="0" err="1">
                <a:solidFill>
                  <a:srgbClr val="002060"/>
                </a:solidFill>
                <a:latin typeface="Cuprum" panose="02000506000000020004" pitchFamily="2" charset="0"/>
              </a:rPr>
              <a:t>микрозаймы</a:t>
            </a:r>
            <a:r>
              <a:rPr lang="ru-RU" altLang="ru-RU" dirty="0">
                <a:solidFill>
                  <a:srgbClr val="002060"/>
                </a:solidFill>
                <a:latin typeface="Cuprum" panose="02000506000000020004" pitchFamily="2" charset="0"/>
              </a:rPr>
              <a:t> от имени зарегистрированных </a:t>
            </a:r>
            <a:r>
              <a:rPr lang="ru-RU" altLang="ru-RU" dirty="0" smtClean="0">
                <a:solidFill>
                  <a:srgbClr val="002060"/>
                </a:solidFill>
                <a:latin typeface="Cuprum" panose="02000506000000020004" pitchFamily="2" charset="0"/>
              </a:rPr>
              <a:t>пользователей, а также крадут их конфиденциальные данные. </a:t>
            </a:r>
          </a:p>
          <a:p>
            <a:pPr algn="just">
              <a:buFontTx/>
              <a:buNone/>
            </a:pPr>
            <a:r>
              <a:rPr lang="ru-RU" altLang="ru-RU" dirty="0" smtClean="0">
                <a:solidFill>
                  <a:srgbClr val="002060"/>
                </a:solidFill>
                <a:latin typeface="Cuprum" panose="02000506000000020004" pitchFamily="2" charset="0"/>
              </a:rPr>
              <a:t>При этом с вас могут </a:t>
            </a:r>
            <a:r>
              <a:rPr lang="ru-RU" dirty="0" smtClean="0">
                <a:solidFill>
                  <a:srgbClr val="002060"/>
                </a:solidFill>
                <a:latin typeface="Cuprum" panose="02000506000000020004" pitchFamily="2" charset="0"/>
              </a:rPr>
              <a:t>попросить </a:t>
            </a:r>
            <a:r>
              <a:rPr lang="ru-RU" dirty="0">
                <a:solidFill>
                  <a:srgbClr val="002060"/>
                </a:solidFill>
                <a:latin typeface="Cuprum" panose="02000506000000020004" pitchFamily="2" charset="0"/>
              </a:rPr>
              <a:t>послать смс на платный короткий номер при Вашей попытке входа в аккаунт. </a:t>
            </a:r>
            <a:endParaRPr lang="ru-RU" altLang="ru-RU" dirty="0">
              <a:solidFill>
                <a:srgbClr val="002060"/>
              </a:solidFill>
              <a:latin typeface="Cuprum" panose="0200050600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7010"/>
            <a:ext cx="6333130" cy="3964788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318" y="2852936"/>
            <a:ext cx="6144682" cy="352839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8803"/>
            <a:ext cx="2743200" cy="365125"/>
          </a:xfrm>
        </p:spPr>
        <p:txBody>
          <a:bodyPr/>
          <a:lstStyle/>
          <a:p>
            <a:fld id="{937B5B71-9C57-4D97-9FEF-3577ED9E9875}" type="slidenum">
              <a:rPr lang="ru-RU" altLang="ru-RU" sz="1600" smtClean="0">
                <a:solidFill>
                  <a:schemeClr val="tx1"/>
                </a:solidFill>
              </a:rPr>
              <a:pPr/>
              <a:t>6</a:t>
            </a:fld>
            <a:endParaRPr lang="ru-RU" alt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88913"/>
            <a:ext cx="8229600" cy="647700"/>
          </a:xfrm>
        </p:spPr>
        <p:txBody>
          <a:bodyPr/>
          <a:lstStyle/>
          <a:p>
            <a:pPr algn="ctr"/>
            <a:r>
              <a:rPr lang="ru-RU" altLang="ru-RU" sz="3200" dirty="0" err="1">
                <a:solidFill>
                  <a:schemeClr val="bg1"/>
                </a:solidFill>
              </a:rPr>
              <a:t>Фишинг</a:t>
            </a:r>
            <a:endParaRPr lang="ru-RU" altLang="ru-RU" sz="3200" dirty="0">
              <a:solidFill>
                <a:schemeClr val="bg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19336" y="1052736"/>
            <a:ext cx="6714604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  <a:latin typeface="Cuprum" panose="02000506000000020004" pitchFamily="2" charset="0"/>
              </a:rPr>
              <a:t>Цель данного занятия — это получение ваших конфиденциальных данных: логины и пароли, данные вашей банковской, или кредитной карточки, а также электронных кошельков. </a:t>
            </a:r>
            <a:endParaRPr lang="ru-RU" sz="3200" dirty="0" smtClean="0">
              <a:solidFill>
                <a:srgbClr val="002060"/>
              </a:solidFill>
              <a:latin typeface="Cuprum" panose="02000506000000020004" pitchFamily="2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Cuprum" panose="02000506000000020004" pitchFamily="2" charset="0"/>
              </a:rPr>
              <a:t>В </a:t>
            </a:r>
            <a:r>
              <a:rPr lang="ru-RU" sz="3200" dirty="0">
                <a:solidFill>
                  <a:srgbClr val="002060"/>
                </a:solidFill>
                <a:latin typeface="Cuprum" panose="02000506000000020004" pitchFamily="2" charset="0"/>
              </a:rPr>
              <a:t>данном случае цель мошенников достигается путём рассылки электронных писем(спама</a:t>
            </a:r>
            <a:r>
              <a:rPr lang="ru-RU" sz="3200" dirty="0" smtClean="0">
                <a:solidFill>
                  <a:srgbClr val="002060"/>
                </a:solidFill>
                <a:latin typeface="Cuprum" panose="02000506000000020004" pitchFamily="2" charset="0"/>
              </a:rPr>
              <a:t>).</a:t>
            </a:r>
            <a:endParaRPr lang="ru-RU" sz="3200" dirty="0">
              <a:solidFill>
                <a:srgbClr val="002060"/>
              </a:solidFill>
              <a:latin typeface="Cuprum" panose="02000506000000020004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80" y="908720"/>
            <a:ext cx="5344988" cy="561662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17868" y="6525344"/>
            <a:ext cx="2743200" cy="365125"/>
          </a:xfrm>
        </p:spPr>
        <p:txBody>
          <a:bodyPr/>
          <a:lstStyle/>
          <a:p>
            <a:fld id="{937B5B71-9C57-4D97-9FEF-3577ED9E9875}" type="slidenum">
              <a:rPr lang="ru-RU" altLang="ru-RU" sz="1600" smtClean="0">
                <a:solidFill>
                  <a:schemeClr val="tx1"/>
                </a:solidFill>
              </a:rPr>
              <a:pPr/>
              <a:t>7</a:t>
            </a:fld>
            <a:endParaRPr lang="ru-RU" alt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-1714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Опрос и его результаты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9416" y="1154163"/>
            <a:ext cx="10515600" cy="61865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Cuprum" panose="02000506000000020004" pitchFamily="2" charset="0"/>
              </a:rPr>
              <a:t>Мной был проведён опрос среди 36 человек</a:t>
            </a:r>
            <a:endParaRPr lang="ru-RU" dirty="0">
              <a:solidFill>
                <a:srgbClr val="002060"/>
              </a:solidFill>
              <a:latin typeface="Cuprum" panose="02000506000000020004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12" y="1641079"/>
            <a:ext cx="5911304" cy="48966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192" y="1641203"/>
            <a:ext cx="6310808" cy="489654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556375"/>
            <a:ext cx="2743200" cy="365125"/>
          </a:xfrm>
        </p:spPr>
        <p:txBody>
          <a:bodyPr/>
          <a:lstStyle/>
          <a:p>
            <a:fld id="{937B5B71-9C57-4D97-9FEF-3577ED9E9875}" type="slidenum">
              <a:rPr lang="ru-RU" altLang="ru-RU" sz="1600" smtClean="0">
                <a:solidFill>
                  <a:schemeClr val="tx1"/>
                </a:solidFill>
              </a:rPr>
              <a:pPr/>
              <a:t>8</a:t>
            </a:fld>
            <a:endParaRPr lang="ru-RU" alt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512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-1714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Опрос и его </a:t>
            </a:r>
            <a:r>
              <a:rPr lang="ru-RU" sz="3200" dirty="0" smtClean="0">
                <a:solidFill>
                  <a:schemeClr val="bg1"/>
                </a:solidFill>
              </a:rPr>
              <a:t>результаты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980728"/>
            <a:ext cx="10729192" cy="552151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520872"/>
            <a:ext cx="2743200" cy="365125"/>
          </a:xfrm>
        </p:spPr>
        <p:txBody>
          <a:bodyPr/>
          <a:lstStyle/>
          <a:p>
            <a:fld id="{937B5B71-9C57-4D97-9FEF-3577ED9E9875}" type="slidenum">
              <a:rPr lang="ru-RU" altLang="ru-RU" sz="1600" smtClean="0">
                <a:solidFill>
                  <a:schemeClr val="tx1"/>
                </a:solidFill>
              </a:rPr>
              <a:pPr/>
              <a:t>9</a:t>
            </a:fld>
            <a:endParaRPr lang="ru-RU" alt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нтернет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2329</TotalTime>
  <Words>704</Words>
  <Application>Microsoft Office PowerPoint</Application>
  <PresentationFormat>Произвольный</PresentationFormat>
  <Paragraphs>79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Интернет</vt:lpstr>
      <vt:lpstr>Проект «Мошенничество в интернете»</vt:lpstr>
      <vt:lpstr>Мошенничество</vt:lpstr>
      <vt:lpstr>Цель работы: </vt:lpstr>
      <vt:lpstr>Интернет-попрошайничество</vt:lpstr>
      <vt:lpstr>Фальшивые антивирусы</vt:lpstr>
      <vt:lpstr>Взломы аккаунтов</vt:lpstr>
      <vt:lpstr>Фишинг</vt:lpstr>
      <vt:lpstr>Опрос и его результаты</vt:lpstr>
      <vt:lpstr>Опрос и его результаты</vt:lpstr>
      <vt:lpstr>Слайд 10</vt:lpstr>
      <vt:lpstr>Опрос и его результаты</vt:lpstr>
      <vt:lpstr>Вывод:</vt:lpstr>
      <vt:lpstr>Рекомендации по предотвращению интернет-мошенничества</vt:lpstr>
      <vt:lpstr>Видео по защите от интернет-мошенничества. </vt:lpstr>
      <vt:lpstr>Слайд 15</vt:lpstr>
      <vt:lpstr>Видео по защите от интернет-мошенничества</vt:lpstr>
      <vt:lpstr>Заключение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«Мошенничество в интернете»</dc:title>
  <dc:creator>User</dc:creator>
  <dc:description>Презентации по культуре и искусству. Шаблоны PowerPoint http://freeppt.ru/</dc:description>
  <cp:lastModifiedBy>pupil</cp:lastModifiedBy>
  <cp:revision>58</cp:revision>
  <dcterms:created xsi:type="dcterms:W3CDTF">2021-12-06T17:01:29Z</dcterms:created>
  <dcterms:modified xsi:type="dcterms:W3CDTF">2021-12-27T06:11:54Z</dcterms:modified>
</cp:coreProperties>
</file>